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91" r:id="rId17"/>
    <p:sldId id="258" r:id="rId18"/>
    <p:sldId id="292" r:id="rId19"/>
    <p:sldId id="293" r:id="rId20"/>
    <p:sldId id="294" r:id="rId21"/>
    <p:sldId id="295" r:id="rId22"/>
    <p:sldId id="296" r:id="rId23"/>
    <p:sldId id="326"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8" r:id="rId42"/>
    <p:sldId id="299" r:id="rId43"/>
    <p:sldId id="300" r:id="rId44"/>
    <p:sldId id="302" r:id="rId45"/>
    <p:sldId id="301"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290" r:id="rId66"/>
    <p:sldId id="322" r:id="rId67"/>
    <p:sldId id="323" r:id="rId68"/>
    <p:sldId id="324" r:id="rId69"/>
    <p:sldId id="325" r:id="rId70"/>
    <p:sldId id="327" r:id="rId71"/>
    <p:sldId id="328" r:id="rId72"/>
    <p:sldId id="329" r:id="rId73"/>
    <p:sldId id="330" r:id="rId74"/>
    <p:sldId id="331" r:id="rId75"/>
    <p:sldId id="332" r:id="rId76"/>
    <p:sldId id="333" r:id="rId77"/>
    <p:sldId id="256" r:id="rId78"/>
    <p:sldId id="338" r:id="rId79"/>
    <p:sldId id="339" r:id="rId80"/>
    <p:sldId id="340" r:id="rId81"/>
    <p:sldId id="341" r:id="rId82"/>
    <p:sldId id="342" r:id="rId83"/>
    <p:sldId id="343" r:id="rId84"/>
    <p:sldId id="344" r:id="rId85"/>
    <p:sldId id="345" r:id="rId86"/>
    <p:sldId id="346" r:id="rId87"/>
    <p:sldId id="34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7FDE-A348-8ED7-C374-90851BA66E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02638B-40A9-4E14-51DC-BCDF10B56F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4639453-F3FE-FCF5-7FCA-599832DE39DB}"/>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5" name="Footer Placeholder 4">
            <a:extLst>
              <a:ext uri="{FF2B5EF4-FFF2-40B4-BE49-F238E27FC236}">
                <a16:creationId xmlns:a16="http://schemas.microsoft.com/office/drawing/2014/main" id="{10018517-5DB0-7D0E-15B0-B4E5F5482A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A7128A-1982-E1EC-9DAC-77B98274FEC8}"/>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4021354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D681-46DE-297C-2DCC-B8ED813E88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39337B-2B5F-A2F0-5DF7-7EC88B899A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AFD7F5-26F2-038B-7B25-06B34890423C}"/>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5" name="Footer Placeholder 4">
            <a:extLst>
              <a:ext uri="{FF2B5EF4-FFF2-40B4-BE49-F238E27FC236}">
                <a16:creationId xmlns:a16="http://schemas.microsoft.com/office/drawing/2014/main" id="{4D619255-12C5-F472-E722-B1B0F2B52E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3BBE18-76DB-4DEA-7487-FB3DFF94A10F}"/>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155716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93FAC8-A0A2-D3E2-EBCD-A27AF09D3A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69C7BE-3982-19C1-86F2-E0D9DEDFB8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1A8889-B3A2-DC81-7E1C-9F443413AAA1}"/>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5" name="Footer Placeholder 4">
            <a:extLst>
              <a:ext uri="{FF2B5EF4-FFF2-40B4-BE49-F238E27FC236}">
                <a16:creationId xmlns:a16="http://schemas.microsoft.com/office/drawing/2014/main" id="{F076F800-6612-9E22-DF13-901F2CCEF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E6E8AD-2B5B-C301-F71D-A1EB3DE1BCBF}"/>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3030832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5525A-6060-C123-DD6E-137610E636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5E77CE-5AB8-DE6B-7C3A-C5A068239D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959A77-1C8F-2D1B-A9F0-236CE8D00CBC}"/>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5" name="Footer Placeholder 4">
            <a:extLst>
              <a:ext uri="{FF2B5EF4-FFF2-40B4-BE49-F238E27FC236}">
                <a16:creationId xmlns:a16="http://schemas.microsoft.com/office/drawing/2014/main" id="{6B2F6AD6-C442-A385-6639-848FCB959A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E57737-4A28-4074-661B-B7DBA3BCA2E9}"/>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269357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B5DDD-7C15-2ACA-6B82-72F4603673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A853DF-DF94-814E-065A-DD54433E83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C439F-1C78-8FA3-A062-8BADFA93F4E8}"/>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5" name="Footer Placeholder 4">
            <a:extLst>
              <a:ext uri="{FF2B5EF4-FFF2-40B4-BE49-F238E27FC236}">
                <a16:creationId xmlns:a16="http://schemas.microsoft.com/office/drawing/2014/main" id="{049431F1-1E2A-E23D-E2C2-83DC8DEFE1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5D3FB6-A925-E817-48C8-1AF5881B4BE7}"/>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1050839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606F-2DF4-861F-1240-6BAD33AF88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E7B723-A724-913A-0476-7FAFB9F83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DE7918B-442F-7F1D-D809-733DCCD386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93075A-0483-FE4A-477E-8DD442D944C4}"/>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6" name="Footer Placeholder 5">
            <a:extLst>
              <a:ext uri="{FF2B5EF4-FFF2-40B4-BE49-F238E27FC236}">
                <a16:creationId xmlns:a16="http://schemas.microsoft.com/office/drawing/2014/main" id="{BA15C4B7-0F6F-B498-13DB-1782DF354E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C27505-6281-F619-5C5F-635AE4D7AA16}"/>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97661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B19D-88DA-532F-D694-DDC4049E177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80980A-6AFE-8E27-AEB3-AAAC92D390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14C05C-59EF-518E-4EEA-27DD0BAA67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8EA03B-53AC-9BE5-7CF3-E3F1529CFA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716543-BEEF-BFDB-E0C5-8FE24F06D8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82EA54C-0E24-6292-C0DC-27AD059C710C}"/>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8" name="Footer Placeholder 7">
            <a:extLst>
              <a:ext uri="{FF2B5EF4-FFF2-40B4-BE49-F238E27FC236}">
                <a16:creationId xmlns:a16="http://schemas.microsoft.com/office/drawing/2014/main" id="{0F237C2F-DC69-1936-D117-91587D77A2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3AD2629-C52A-EF05-0F17-8C8A0296AB8F}"/>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2841170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D918-4F8B-73A0-CA53-7EAFE1A4F6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3EC48E-0818-C11B-70EC-DD8B14ED406D}"/>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4" name="Footer Placeholder 3">
            <a:extLst>
              <a:ext uri="{FF2B5EF4-FFF2-40B4-BE49-F238E27FC236}">
                <a16:creationId xmlns:a16="http://schemas.microsoft.com/office/drawing/2014/main" id="{DE8815E0-2A42-3D8D-99DE-11CDA446F54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C9F33A2-82F7-EF14-0C32-EB2691247448}"/>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154407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7CB17C-6771-D4DB-B079-E546ADE46F86}"/>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3" name="Footer Placeholder 2">
            <a:extLst>
              <a:ext uri="{FF2B5EF4-FFF2-40B4-BE49-F238E27FC236}">
                <a16:creationId xmlns:a16="http://schemas.microsoft.com/office/drawing/2014/main" id="{BFFD6AAC-5C3D-4C25-9658-D8532301CC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F5E3C86-6426-91D2-ECA0-420128E057A5}"/>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420024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EE3B-8C90-DBE6-7690-498213EED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B0989A-B11E-EB3C-F2F7-62A8245F5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796658F-A700-68FB-27E7-641EAF50A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F1F97F-6509-80B8-5981-CC667FD185F9}"/>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6" name="Footer Placeholder 5">
            <a:extLst>
              <a:ext uri="{FF2B5EF4-FFF2-40B4-BE49-F238E27FC236}">
                <a16:creationId xmlns:a16="http://schemas.microsoft.com/office/drawing/2014/main" id="{C0AC306E-5040-62AF-D54B-9D9C338581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6BBCBC-708B-7B5A-1B1E-CE206EB34D15}"/>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301839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9911-97D8-1AC0-7063-23988F4F1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E11AB2-58F2-2C3B-78D0-013149B60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8C1307-6093-5242-3788-382C9B9652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63D62A-4F44-2410-9F2B-1315F0CD46D9}"/>
              </a:ext>
            </a:extLst>
          </p:cNvPr>
          <p:cNvSpPr>
            <a:spLocks noGrp="1"/>
          </p:cNvSpPr>
          <p:nvPr>
            <p:ph type="dt" sz="half" idx="10"/>
          </p:nvPr>
        </p:nvSpPr>
        <p:spPr/>
        <p:txBody>
          <a:bodyPr/>
          <a:lstStyle/>
          <a:p>
            <a:fld id="{35CC175F-46E1-49D5-86BD-95C444DD9BB4}" type="datetimeFigureOut">
              <a:rPr lang="en-IN" smtClean="0"/>
              <a:t>21-07-2023</a:t>
            </a:fld>
            <a:endParaRPr lang="en-IN"/>
          </a:p>
        </p:txBody>
      </p:sp>
      <p:sp>
        <p:nvSpPr>
          <p:cNvPr id="6" name="Footer Placeholder 5">
            <a:extLst>
              <a:ext uri="{FF2B5EF4-FFF2-40B4-BE49-F238E27FC236}">
                <a16:creationId xmlns:a16="http://schemas.microsoft.com/office/drawing/2014/main" id="{10DC5E32-D600-34BD-84E8-3799BA3656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CDAFB1-3B0D-A5B8-3F47-396C4582F6CC}"/>
              </a:ext>
            </a:extLst>
          </p:cNvPr>
          <p:cNvSpPr>
            <a:spLocks noGrp="1"/>
          </p:cNvSpPr>
          <p:nvPr>
            <p:ph type="sldNum" sz="quarter" idx="12"/>
          </p:nvPr>
        </p:nvSpPr>
        <p:spPr/>
        <p:txBody>
          <a:bodyPr/>
          <a:lstStyle/>
          <a:p>
            <a:fld id="{282963D2-AF46-4941-B1E2-9C87B1F7D9BD}" type="slidenum">
              <a:rPr lang="en-IN" smtClean="0"/>
              <a:t>‹#›</a:t>
            </a:fld>
            <a:endParaRPr lang="en-IN"/>
          </a:p>
        </p:txBody>
      </p:sp>
    </p:spTree>
    <p:extLst>
      <p:ext uri="{BB962C8B-B14F-4D97-AF65-F5344CB8AC3E}">
        <p14:creationId xmlns:p14="http://schemas.microsoft.com/office/powerpoint/2010/main" val="3567158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A8684C-A3EB-3C49-D4E0-89E40B6DA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0B1621-19A6-A434-76A0-AAA755A3C2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1EA195-2DBC-AB7B-DE65-A91F359F29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C175F-46E1-49D5-86BD-95C444DD9BB4}" type="datetimeFigureOut">
              <a:rPr lang="en-IN" smtClean="0"/>
              <a:t>21-07-2023</a:t>
            </a:fld>
            <a:endParaRPr lang="en-IN"/>
          </a:p>
        </p:txBody>
      </p:sp>
      <p:sp>
        <p:nvSpPr>
          <p:cNvPr id="5" name="Footer Placeholder 4">
            <a:extLst>
              <a:ext uri="{FF2B5EF4-FFF2-40B4-BE49-F238E27FC236}">
                <a16:creationId xmlns:a16="http://schemas.microsoft.com/office/drawing/2014/main" id="{D97114EE-3806-37AA-D6B6-A4B652EF1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DEA2B3-A828-075A-B691-D6392416A0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963D2-AF46-4941-B1E2-9C87B1F7D9BD}" type="slidenum">
              <a:rPr lang="en-IN" smtClean="0"/>
              <a:t>‹#›</a:t>
            </a:fld>
            <a:endParaRPr lang="en-IN"/>
          </a:p>
        </p:txBody>
      </p:sp>
    </p:spTree>
    <p:extLst>
      <p:ext uri="{BB962C8B-B14F-4D97-AF65-F5344CB8AC3E}">
        <p14:creationId xmlns:p14="http://schemas.microsoft.com/office/powerpoint/2010/main" val="2685112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consol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docs.aws.amazon.com/cli/latest/userguide/getting-started-install.html" TargetMode="Externa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0B50-E3CE-9CF7-9529-306B308CC2E3}"/>
              </a:ext>
            </a:extLst>
          </p:cNvPr>
          <p:cNvSpPr>
            <a:spLocks noGrp="1"/>
          </p:cNvSpPr>
          <p:nvPr>
            <p:ph type="title"/>
          </p:nvPr>
        </p:nvSpPr>
        <p:spPr/>
        <p:txBody>
          <a:bodyPr>
            <a:normAutofit/>
          </a:bodyPr>
          <a:lstStyle/>
          <a:p>
            <a:r>
              <a:rPr lang="en-US" sz="4000" dirty="0"/>
              <a:t>                 </a:t>
            </a:r>
            <a:r>
              <a:rPr lang="en-US" sz="4000" b="1" dirty="0">
                <a:solidFill>
                  <a:schemeClr val="accent1"/>
                </a:solidFill>
              </a:rPr>
              <a:t>CLOUD COMPUTING (AWS)</a:t>
            </a:r>
            <a:endParaRPr lang="en-IN" sz="4000" b="1" dirty="0">
              <a:solidFill>
                <a:schemeClr val="accent1"/>
              </a:solidFill>
            </a:endParaRPr>
          </a:p>
        </p:txBody>
      </p:sp>
      <p:sp>
        <p:nvSpPr>
          <p:cNvPr id="3" name="Content Placeholder 2">
            <a:extLst>
              <a:ext uri="{FF2B5EF4-FFF2-40B4-BE49-F238E27FC236}">
                <a16:creationId xmlns:a16="http://schemas.microsoft.com/office/drawing/2014/main" id="{7FB48F93-AC9A-E50E-4E9A-E7952377A083}"/>
              </a:ext>
            </a:extLst>
          </p:cNvPr>
          <p:cNvSpPr>
            <a:spLocks noGrp="1"/>
          </p:cNvSpPr>
          <p:nvPr>
            <p:ph idx="1"/>
          </p:nvPr>
        </p:nvSpPr>
        <p:spPr>
          <a:xfrm>
            <a:off x="0" y="1348034"/>
            <a:ext cx="11830640" cy="5344998"/>
          </a:xfrm>
        </p:spPr>
        <p:txBody>
          <a:bodyPr>
            <a:normAutofit/>
          </a:bodyPr>
          <a:lstStyle/>
          <a:p>
            <a:r>
              <a:rPr lang="en-US" sz="1800" dirty="0"/>
              <a:t>In Easy terms, cloud computing means storing and accessing the data and programs on remote servers that are hosted on the internet instead of the computer’s hard drive or local server. </a:t>
            </a:r>
          </a:p>
          <a:p>
            <a:r>
              <a:rPr lang="en-US" sz="1800" dirty="0"/>
              <a:t>Cloud computing is also referred to as Internet-based computing.</a:t>
            </a:r>
          </a:p>
          <a:p>
            <a:pPr marL="0" indent="0">
              <a:buNone/>
            </a:pPr>
            <a:endParaRPr lang="en-IN" sz="1800" dirty="0"/>
          </a:p>
          <a:p>
            <a:pPr marL="0" indent="0">
              <a:buNone/>
            </a:pPr>
            <a:r>
              <a:rPr lang="en-US" sz="1800" b="1" dirty="0">
                <a:solidFill>
                  <a:schemeClr val="accent6"/>
                </a:solidFill>
              </a:rPr>
              <a:t>Cloud Service models:</a:t>
            </a:r>
          </a:p>
          <a:p>
            <a:pPr marL="0" indent="0">
              <a:buNone/>
            </a:pPr>
            <a:r>
              <a:rPr lang="en-US" sz="1800" dirty="0"/>
              <a:t>1.IAAS(Infrastructure As A Service)</a:t>
            </a:r>
          </a:p>
          <a:p>
            <a:pPr marL="0" indent="0">
              <a:buNone/>
            </a:pPr>
            <a:r>
              <a:rPr lang="en-US" sz="1800" dirty="0"/>
              <a:t>2.SAAS(software As A Service)</a:t>
            </a:r>
          </a:p>
          <a:p>
            <a:pPr marL="0" indent="0">
              <a:buNone/>
            </a:pPr>
            <a:r>
              <a:rPr lang="en-US" sz="1800" dirty="0"/>
              <a:t>3.PAAS(Platform As A Service)</a:t>
            </a:r>
          </a:p>
          <a:p>
            <a:pPr marL="0" indent="0">
              <a:buNone/>
            </a:pPr>
            <a:endParaRPr lang="en-US" sz="1800" dirty="0"/>
          </a:p>
          <a:p>
            <a:pPr marL="0" indent="0">
              <a:buNone/>
            </a:pPr>
            <a:endParaRPr lang="en-US" sz="1800" dirty="0"/>
          </a:p>
          <a:p>
            <a:endParaRPr lang="en-IN" sz="1800" dirty="0"/>
          </a:p>
        </p:txBody>
      </p:sp>
      <p:pic>
        <p:nvPicPr>
          <p:cNvPr id="6" name="Picture 5" descr="A screenshot of a computer&#10;&#10;Description automatically generated">
            <a:extLst>
              <a:ext uri="{FF2B5EF4-FFF2-40B4-BE49-F238E27FC236}">
                <a16:creationId xmlns:a16="http://schemas.microsoft.com/office/drawing/2014/main" id="{D9A994B3-70CA-F9B9-30B1-0B1D4ECC6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040" y="2482046"/>
            <a:ext cx="5397624" cy="4375953"/>
          </a:xfrm>
          <a:prstGeom prst="rect">
            <a:avLst/>
          </a:prstGeom>
        </p:spPr>
      </p:pic>
    </p:spTree>
    <p:extLst>
      <p:ext uri="{BB962C8B-B14F-4D97-AF65-F5344CB8AC3E}">
        <p14:creationId xmlns:p14="http://schemas.microsoft.com/office/powerpoint/2010/main" val="744306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89655E-2E32-87D5-FD62-89700B37FD68}"/>
              </a:ext>
            </a:extLst>
          </p:cNvPr>
          <p:cNvSpPr>
            <a:spLocks noGrp="1"/>
          </p:cNvSpPr>
          <p:nvPr>
            <p:ph idx="1"/>
          </p:nvPr>
        </p:nvSpPr>
        <p:spPr>
          <a:xfrm>
            <a:off x="128440" y="156311"/>
            <a:ext cx="11935119" cy="6545377"/>
          </a:xfrm>
        </p:spPr>
        <p:txBody>
          <a:bodyPr/>
          <a:lstStyle/>
          <a:p>
            <a:pPr marL="0" indent="0">
              <a:buNone/>
            </a:pPr>
            <a:r>
              <a:rPr lang="en-US" sz="2000" b="1" dirty="0">
                <a:solidFill>
                  <a:schemeClr val="accent5"/>
                </a:solidFill>
              </a:rPr>
              <a:t>Benefits of EC2</a:t>
            </a:r>
          </a:p>
          <a:p>
            <a:pPr marL="0" indent="0">
              <a:buNone/>
            </a:pPr>
            <a:r>
              <a:rPr lang="en-US" sz="1800" b="1" dirty="0">
                <a:solidFill>
                  <a:schemeClr val="accent6"/>
                </a:solidFill>
              </a:rPr>
              <a:t>1. RELIABILITY</a:t>
            </a:r>
          </a:p>
          <a:p>
            <a:pPr marL="0" indent="0">
              <a:buNone/>
            </a:pPr>
            <a:r>
              <a:rPr lang="en-US" sz="1800" dirty="0"/>
              <a:t>Amazon EC2 offers 99.9% availability for each Amazon EC2 region. </a:t>
            </a:r>
          </a:p>
          <a:p>
            <a:pPr marL="0" indent="0">
              <a:buNone/>
            </a:pPr>
            <a:r>
              <a:rPr lang="en-US" sz="1800" dirty="0"/>
              <a:t>The services are highly reliable where replacement of instances can be done easily and rapidly.</a:t>
            </a:r>
          </a:p>
          <a:p>
            <a:pPr marL="0" indent="0">
              <a:buNone/>
            </a:pPr>
            <a:endParaRPr lang="en-US" sz="1800" dirty="0"/>
          </a:p>
          <a:p>
            <a:pPr marL="0" indent="0">
              <a:buNone/>
            </a:pPr>
            <a:r>
              <a:rPr lang="en-US" sz="1800" b="1" dirty="0">
                <a:solidFill>
                  <a:schemeClr val="accent6"/>
                </a:solidFill>
              </a:rPr>
              <a:t>2. SECURITY</a:t>
            </a:r>
          </a:p>
          <a:p>
            <a:pPr marL="0" indent="0">
              <a:buNone/>
            </a:pPr>
            <a:r>
              <a:rPr lang="en-US" sz="1800" dirty="0"/>
              <a:t>Amazon works with Amazon VPC to provide robust networking and security for the compute resources. </a:t>
            </a:r>
          </a:p>
          <a:p>
            <a:pPr marL="0" indent="0">
              <a:buNone/>
            </a:pPr>
            <a:r>
              <a:rPr lang="en-US" sz="1800" dirty="0"/>
              <a:t>The compute instances are located in a VPC (Virtual Private Cloud) in a specific IP range. </a:t>
            </a:r>
          </a:p>
          <a:p>
            <a:pPr marL="0" indent="0">
              <a:buNone/>
            </a:pPr>
            <a:r>
              <a:rPr lang="en-US" sz="1800" dirty="0"/>
              <a:t>This specific function helps the user in deciding which instances are exposed to the internet and which remains private.</a:t>
            </a:r>
          </a:p>
          <a:p>
            <a:pPr marL="0" indent="0">
              <a:buNone/>
            </a:pPr>
            <a:endParaRPr lang="en-US" sz="1800" dirty="0"/>
          </a:p>
          <a:p>
            <a:pPr marL="0" indent="0">
              <a:buNone/>
            </a:pPr>
            <a:r>
              <a:rPr lang="en-US" sz="1800" b="1" dirty="0">
                <a:solidFill>
                  <a:schemeClr val="accent6"/>
                </a:solidFill>
              </a:rPr>
              <a:t>3. FLEXIBILITY</a:t>
            </a:r>
          </a:p>
          <a:p>
            <a:pPr marL="0" indent="0">
              <a:buNone/>
            </a:pPr>
            <a:r>
              <a:rPr lang="en-US" sz="1800" dirty="0"/>
              <a:t>EC2 provides you with choices of multiple instance types, software packages, instance storages, and operating systems. EC2 lets us configure memory, CPU and boot partition size which is optimal for the operating system and application.</a:t>
            </a:r>
          </a:p>
          <a:p>
            <a:pPr marL="0" indent="0">
              <a:buNone/>
            </a:pPr>
            <a:endParaRPr lang="en-US" sz="1800" dirty="0"/>
          </a:p>
          <a:p>
            <a:pPr marL="0" indent="0">
              <a:buNone/>
            </a:pPr>
            <a:r>
              <a:rPr lang="en-US" sz="1800" b="1" dirty="0">
                <a:solidFill>
                  <a:schemeClr val="accent6"/>
                </a:solidFill>
              </a:rPr>
              <a:t>4. COST SAVING</a:t>
            </a:r>
          </a:p>
          <a:p>
            <a:pPr marL="0" indent="0">
              <a:buNone/>
            </a:pPr>
            <a:r>
              <a:rPr lang="en-US" sz="1800" dirty="0"/>
              <a:t>EC2 is inexpensive as it allows the user to select plans as per the requirement. This will help the user to save cost and utilize the resources fully. EC2 passes the benefits of Amazon’s scale as the user has to pay a very low amount compared to the services they provide.</a:t>
            </a:r>
          </a:p>
          <a:p>
            <a:pPr marL="0" indent="0">
              <a:buNone/>
            </a:pPr>
            <a:endParaRPr lang="en-US" sz="1800" dirty="0"/>
          </a:p>
          <a:p>
            <a:pPr marL="0" indent="0">
              <a:buNone/>
            </a:pPr>
            <a:endParaRPr lang="en-IN" sz="1800" dirty="0"/>
          </a:p>
        </p:txBody>
      </p:sp>
    </p:spTree>
    <p:extLst>
      <p:ext uri="{BB962C8B-B14F-4D97-AF65-F5344CB8AC3E}">
        <p14:creationId xmlns:p14="http://schemas.microsoft.com/office/powerpoint/2010/main" val="300358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38544-BE10-C3DB-2409-978098A48A3C}"/>
              </a:ext>
            </a:extLst>
          </p:cNvPr>
          <p:cNvSpPr>
            <a:spLocks noGrp="1"/>
          </p:cNvSpPr>
          <p:nvPr>
            <p:ph idx="1"/>
          </p:nvPr>
        </p:nvSpPr>
        <p:spPr>
          <a:xfrm>
            <a:off x="113122" y="131975"/>
            <a:ext cx="11240678" cy="6044988"/>
          </a:xfrm>
        </p:spPr>
        <p:txBody>
          <a:bodyPr/>
          <a:lstStyle/>
          <a:p>
            <a:pPr marL="0" indent="0">
              <a:buNone/>
            </a:pPr>
            <a:r>
              <a:rPr lang="en-US" sz="2000" b="1" dirty="0">
                <a:solidFill>
                  <a:schemeClr val="accent5"/>
                </a:solidFill>
              </a:rPr>
              <a:t>6. ELASTIC WEB-SCALE COMPUTING:</a:t>
            </a:r>
          </a:p>
          <a:p>
            <a:pPr marL="0" indent="0">
              <a:buNone/>
            </a:pPr>
            <a:r>
              <a:rPr lang="en-US" sz="1800" dirty="0"/>
              <a:t>Enterprises can easily increase or decrease capacity within minutes.</a:t>
            </a:r>
          </a:p>
          <a:p>
            <a:pPr marL="0" indent="0">
              <a:buNone/>
            </a:pPr>
            <a:r>
              <a:rPr lang="en-US" sz="1800" dirty="0"/>
              <a:t>They can commission thousands of server instances simultaneously. </a:t>
            </a:r>
          </a:p>
          <a:p>
            <a:pPr marL="0" indent="0">
              <a:buNone/>
            </a:pPr>
            <a:r>
              <a:rPr lang="en-US" sz="1800" dirty="0"/>
              <a:t>Additionally, all the server instances are handled by the web service APIs which can scale the servers up and down depending on the requirements.</a:t>
            </a:r>
          </a:p>
          <a:p>
            <a:pPr marL="0" indent="0">
              <a:buNone/>
            </a:pPr>
            <a:endParaRPr lang="en-US" sz="1800" dirty="0"/>
          </a:p>
          <a:p>
            <a:pPr marL="0" indent="0">
              <a:buNone/>
            </a:pPr>
            <a:r>
              <a:rPr lang="en-US" sz="2000" b="1" dirty="0">
                <a:solidFill>
                  <a:schemeClr val="accent5"/>
                </a:solidFill>
              </a:rPr>
              <a:t>7. COMPLETELY CONTROLLED:</a:t>
            </a:r>
          </a:p>
          <a:p>
            <a:pPr marL="0" indent="0">
              <a:buNone/>
            </a:pPr>
            <a:r>
              <a:rPr lang="en-US" sz="1800" dirty="0"/>
              <a:t>One has complete control over the instances. Also, One can have root access to each instance, and they can interact with them as any other machine.</a:t>
            </a:r>
          </a:p>
          <a:p>
            <a:pPr marL="0" indent="0">
              <a:buNone/>
            </a:pPr>
            <a:r>
              <a:rPr lang="en-US" sz="1800" dirty="0"/>
              <a:t>The user can stop instance while retaining the data on the boot partition and restart the same using web service APIs</a:t>
            </a:r>
          </a:p>
          <a:p>
            <a:pPr marL="0" indent="0">
              <a:buNone/>
            </a:pPr>
            <a:endParaRPr lang="en-US" sz="1800" dirty="0"/>
          </a:p>
          <a:p>
            <a:pPr marL="0" indent="0">
              <a:buNone/>
            </a:pPr>
            <a:r>
              <a:rPr lang="en-US" sz="2000" b="1" dirty="0">
                <a:solidFill>
                  <a:srgbClr val="C00000"/>
                </a:solidFill>
              </a:rPr>
              <a:t>Launching Instance:</a:t>
            </a:r>
          </a:p>
          <a:p>
            <a:pPr marL="0" indent="0">
              <a:buNone/>
            </a:pPr>
            <a:r>
              <a:rPr lang="en-US" sz="1800" dirty="0"/>
              <a:t>When you sign up for AWS, you can get started with Amazon EC2 for free using the AWS Free Tier. </a:t>
            </a:r>
          </a:p>
          <a:p>
            <a:pPr marL="0" indent="0">
              <a:buNone/>
            </a:pPr>
            <a:r>
              <a:rPr lang="en-US" sz="1800" dirty="0"/>
              <a:t>You can use the free tier to launch and use a t2.micro instance for free for 12 months (in Regions where t2.micro is unavailable, you can use a t3.micro instance under the free tier). If you launch an instance that is not within the free tier, you incur the standard Amazon EC2 usage fees for the instance. For more information, see Amazon EC2 pricing.</a:t>
            </a:r>
          </a:p>
          <a:p>
            <a:pPr marL="0" indent="0">
              <a:buNone/>
            </a:pPr>
            <a:endParaRPr lang="en-US" sz="1800" dirty="0"/>
          </a:p>
          <a:p>
            <a:pPr marL="0" indent="0">
              <a:buNone/>
            </a:pPr>
            <a:endParaRPr lang="en-IN" sz="1800" dirty="0"/>
          </a:p>
        </p:txBody>
      </p:sp>
    </p:spTree>
    <p:extLst>
      <p:ext uri="{BB962C8B-B14F-4D97-AF65-F5344CB8AC3E}">
        <p14:creationId xmlns:p14="http://schemas.microsoft.com/office/powerpoint/2010/main" val="337012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5C657A-28F3-87E1-1D20-5CEA248238EC}"/>
              </a:ext>
            </a:extLst>
          </p:cNvPr>
          <p:cNvSpPr>
            <a:spLocks noGrp="1"/>
          </p:cNvSpPr>
          <p:nvPr>
            <p:ph idx="1"/>
          </p:nvPr>
        </p:nvSpPr>
        <p:spPr>
          <a:xfrm>
            <a:off x="113122" y="131975"/>
            <a:ext cx="11240678" cy="6044988"/>
          </a:xfrm>
        </p:spPr>
        <p:txBody>
          <a:bodyPr>
            <a:normAutofit/>
          </a:bodyPr>
          <a:lstStyle/>
          <a:p>
            <a:pPr marL="0" indent="0">
              <a:buNone/>
            </a:pPr>
            <a:r>
              <a:rPr lang="en-US" sz="1800" dirty="0"/>
              <a:t>Follow the below instructions and launch an Instance:</a:t>
            </a:r>
          </a:p>
          <a:p>
            <a:pPr marL="0" indent="0">
              <a:buNone/>
            </a:pPr>
            <a:r>
              <a:rPr lang="en-US" sz="1800" dirty="0"/>
              <a:t>    </a:t>
            </a:r>
          </a:p>
          <a:p>
            <a:pPr marL="0" indent="0">
              <a:buNone/>
            </a:pPr>
            <a:endParaRPr lang="en-US" sz="1800" dirty="0"/>
          </a:p>
          <a:p>
            <a:pPr marL="0" indent="0">
              <a:buNone/>
            </a:pPr>
            <a:endParaRPr lang="en-US" sz="1800" dirty="0"/>
          </a:p>
          <a:p>
            <a:pPr marL="0" indent="0">
              <a:buNone/>
            </a:pPr>
            <a:br>
              <a:rPr lang="en-US" sz="1800" dirty="0"/>
            </a:br>
            <a:r>
              <a:rPr lang="en-US" sz="1800" dirty="0"/>
              <a:t>Add the tag line and </a:t>
            </a:r>
            <a:r>
              <a:rPr lang="en-US" sz="1800" dirty="0" err="1"/>
              <a:t>no.of</a:t>
            </a:r>
            <a:r>
              <a:rPr lang="en-US" sz="1800" dirty="0"/>
              <a:t> instances: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Select the OS Image:</a:t>
            </a:r>
          </a:p>
        </p:txBody>
      </p:sp>
      <p:pic>
        <p:nvPicPr>
          <p:cNvPr id="17" name="Picture 16" descr="A screenshot of a computer&#10;&#10;Description automatically generated">
            <a:extLst>
              <a:ext uri="{FF2B5EF4-FFF2-40B4-BE49-F238E27FC236}">
                <a16:creationId xmlns:a16="http://schemas.microsoft.com/office/drawing/2014/main" id="{8976B08A-5977-AFCD-42D0-4B151ADFB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30" y="546292"/>
            <a:ext cx="2940201" cy="1301817"/>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3B6A1152-5892-0EE9-E24E-2F9DEEAB4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82" y="2221500"/>
            <a:ext cx="4612369" cy="1758059"/>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A25B99FA-BBB3-FAEB-B54B-F2F5CBD1D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062" y="2221500"/>
            <a:ext cx="3219615" cy="1485976"/>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33B81EC9-4799-BC76-261D-C0CEC4297D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22" y="4567107"/>
            <a:ext cx="3188922" cy="1888979"/>
          </a:xfrm>
          <a:prstGeom prst="rect">
            <a:avLst/>
          </a:prstGeom>
        </p:spPr>
      </p:pic>
    </p:spTree>
    <p:extLst>
      <p:ext uri="{BB962C8B-B14F-4D97-AF65-F5344CB8AC3E}">
        <p14:creationId xmlns:p14="http://schemas.microsoft.com/office/powerpoint/2010/main" val="2394782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09AA2F7C-9A54-9EE0-0BCC-33C4F405F32B}"/>
              </a:ext>
            </a:extLst>
          </p:cNvPr>
          <p:cNvSpPr>
            <a:spLocks noGrp="1"/>
          </p:cNvSpPr>
          <p:nvPr>
            <p:ph idx="1"/>
          </p:nvPr>
        </p:nvSpPr>
        <p:spPr>
          <a:xfrm>
            <a:off x="160256" y="146621"/>
            <a:ext cx="11840066" cy="6593544"/>
          </a:xfrm>
        </p:spPr>
        <p:txBody>
          <a:bodyPr>
            <a:normAutofit/>
          </a:bodyPr>
          <a:lstStyle/>
          <a:p>
            <a:pPr marL="0" indent="0">
              <a:buNone/>
            </a:pPr>
            <a:r>
              <a:rPr lang="en-US" sz="1800" dirty="0"/>
              <a:t>Select the instance type t2.micro for free tier.</a:t>
            </a:r>
          </a:p>
          <a:p>
            <a:pPr marL="0" indent="0">
              <a:buNone/>
            </a:pPr>
            <a:endParaRPr lang="en-US"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dirty="0"/>
              <a:t>Click on create new keypair and generate new one.</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p:txBody>
      </p:sp>
      <p:pic>
        <p:nvPicPr>
          <p:cNvPr id="13" name="Picture 12" descr="A screenshot of a computer&#10;&#10;Description automatically generated">
            <a:extLst>
              <a:ext uri="{FF2B5EF4-FFF2-40B4-BE49-F238E27FC236}">
                <a16:creationId xmlns:a16="http://schemas.microsoft.com/office/drawing/2014/main" id="{44534E40-5D1B-219D-32C7-A6DB9218D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3" y="627102"/>
            <a:ext cx="5659457" cy="194672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DA120D12-8C00-AE96-A895-B1C917A5F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56" y="3184068"/>
            <a:ext cx="4958417" cy="1472929"/>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7B392795-CBD6-948D-5ECF-B695661F2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56" y="4942354"/>
            <a:ext cx="4496585" cy="1797811"/>
          </a:xfrm>
          <a:prstGeom prst="rect">
            <a:avLst/>
          </a:prstGeom>
        </p:spPr>
      </p:pic>
    </p:spTree>
    <p:extLst>
      <p:ext uri="{BB962C8B-B14F-4D97-AF65-F5344CB8AC3E}">
        <p14:creationId xmlns:p14="http://schemas.microsoft.com/office/powerpoint/2010/main" val="2787444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1EFBDA-2C8F-2E7A-C90D-D7BB6C582BD9}"/>
              </a:ext>
            </a:extLst>
          </p:cNvPr>
          <p:cNvSpPr>
            <a:spLocks noGrp="1"/>
          </p:cNvSpPr>
          <p:nvPr>
            <p:ph idx="1"/>
          </p:nvPr>
        </p:nvSpPr>
        <p:spPr>
          <a:xfrm>
            <a:off x="0" y="113122"/>
            <a:ext cx="11353800" cy="6063841"/>
          </a:xfrm>
        </p:spPr>
        <p:txBody>
          <a:bodyPr>
            <a:normAutofit/>
          </a:bodyPr>
          <a:lstStyle/>
          <a:p>
            <a:pPr marL="0" indent="0">
              <a:buNone/>
            </a:pPr>
            <a:r>
              <a:rPr lang="en-IN" sz="1800" dirty="0"/>
              <a:t>Enable the security groups which are required for your instance.</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dirty="0"/>
              <a:t>Please, note below resources are available for t2.micro instance.</a:t>
            </a:r>
          </a:p>
          <a:p>
            <a:pPr marL="0" indent="0">
              <a:buNone/>
            </a:pPr>
            <a:endParaRPr lang="en-IN" sz="1800" dirty="0"/>
          </a:p>
        </p:txBody>
      </p:sp>
      <p:pic>
        <p:nvPicPr>
          <p:cNvPr id="4" name="Picture 3" descr="A screenshot of a computer&#10;&#10;Description automatically generated">
            <a:extLst>
              <a:ext uri="{FF2B5EF4-FFF2-40B4-BE49-F238E27FC236}">
                <a16:creationId xmlns:a16="http://schemas.microsoft.com/office/drawing/2014/main" id="{163A647F-B77D-CBB3-A12E-8066C87AE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71" y="681037"/>
            <a:ext cx="3312497" cy="168816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B72D983-42E1-923C-8608-76A280D2D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9" y="3128806"/>
            <a:ext cx="3863554" cy="3594005"/>
          </a:xfrm>
          <a:prstGeom prst="rect">
            <a:avLst/>
          </a:prstGeom>
        </p:spPr>
      </p:pic>
    </p:spTree>
    <p:extLst>
      <p:ext uri="{BB962C8B-B14F-4D97-AF65-F5344CB8AC3E}">
        <p14:creationId xmlns:p14="http://schemas.microsoft.com/office/powerpoint/2010/main" val="1719234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2DDB05-EB50-3A97-5C49-77703D9B66BA}"/>
              </a:ext>
            </a:extLst>
          </p:cNvPr>
          <p:cNvSpPr>
            <a:spLocks noGrp="1"/>
          </p:cNvSpPr>
          <p:nvPr>
            <p:ph idx="1"/>
          </p:nvPr>
        </p:nvSpPr>
        <p:spPr>
          <a:xfrm>
            <a:off x="141402" y="113122"/>
            <a:ext cx="11212398" cy="6063841"/>
          </a:xfrm>
        </p:spPr>
        <p:txBody>
          <a:bodyPr/>
          <a:lstStyle/>
          <a:p>
            <a:pPr marL="0" indent="0">
              <a:buNone/>
            </a:pPr>
            <a:r>
              <a:rPr lang="en-US" sz="1800" dirty="0"/>
              <a:t>We can connect instance by using Public IP:</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Connecting instance by using PPK file (private-Key)</a:t>
            </a:r>
          </a:p>
          <a:p>
            <a:endParaRPr lang="en-IN" dirty="0"/>
          </a:p>
        </p:txBody>
      </p:sp>
      <p:pic>
        <p:nvPicPr>
          <p:cNvPr id="7" name="Content Placeholder 3" descr="A screenshot of a computer&#10;&#10;Description automatically generated">
            <a:extLst>
              <a:ext uri="{FF2B5EF4-FFF2-40B4-BE49-F238E27FC236}">
                <a16:creationId xmlns:a16="http://schemas.microsoft.com/office/drawing/2014/main" id="{05548CDD-4675-1C65-00A5-7F3EFD059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03" y="597711"/>
            <a:ext cx="8941260" cy="313071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86CD5A9-FAF3-8528-428B-1BEC4D7B3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03" y="4705500"/>
            <a:ext cx="7326977" cy="1471463"/>
          </a:xfrm>
          <a:prstGeom prst="rect">
            <a:avLst/>
          </a:prstGeom>
        </p:spPr>
      </p:pic>
    </p:spTree>
    <p:extLst>
      <p:ext uri="{BB962C8B-B14F-4D97-AF65-F5344CB8AC3E}">
        <p14:creationId xmlns:p14="http://schemas.microsoft.com/office/powerpoint/2010/main" val="41465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9107C2-F213-B235-5F85-44DD2AD1DBDA}"/>
              </a:ext>
            </a:extLst>
          </p:cNvPr>
          <p:cNvSpPr>
            <a:spLocks noGrp="1"/>
          </p:cNvSpPr>
          <p:nvPr>
            <p:ph idx="1"/>
          </p:nvPr>
        </p:nvSpPr>
        <p:spPr>
          <a:xfrm>
            <a:off x="0" y="10886"/>
            <a:ext cx="12192000" cy="6618514"/>
          </a:xfrm>
        </p:spPr>
        <p:txBody>
          <a:bodyPr>
            <a:normAutofit/>
          </a:bodyPr>
          <a:lstStyle/>
          <a:p>
            <a:pPr marL="0" indent="0">
              <a:buNone/>
            </a:pPr>
            <a:r>
              <a:rPr lang="en-US" sz="2000" b="1" dirty="0">
                <a:solidFill>
                  <a:schemeClr val="accent5"/>
                </a:solidFill>
              </a:rPr>
              <a:t>How to Launch Windows server In AWS:</a:t>
            </a:r>
          </a:p>
          <a:p>
            <a:pPr marL="0" indent="0">
              <a:buNone/>
            </a:pPr>
            <a:r>
              <a:rPr lang="en-US" sz="2000" dirty="0"/>
              <a:t>Please follow the below steps:</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Click on Launch instance:</a:t>
            </a:r>
          </a:p>
          <a:p>
            <a:pPr marL="0" indent="0">
              <a:buNone/>
            </a:pPr>
            <a:endParaRPr lang="en-US" sz="1800" dirty="0"/>
          </a:p>
          <a:p>
            <a:pPr marL="0" indent="0">
              <a:buNone/>
            </a:pPr>
            <a:endParaRPr lang="en-IN" sz="1800" dirty="0"/>
          </a:p>
        </p:txBody>
      </p:sp>
      <p:pic>
        <p:nvPicPr>
          <p:cNvPr id="5" name="Picture 4">
            <a:extLst>
              <a:ext uri="{FF2B5EF4-FFF2-40B4-BE49-F238E27FC236}">
                <a16:creationId xmlns:a16="http://schemas.microsoft.com/office/drawing/2014/main" id="{41BF1BDB-7EC5-E6BB-093C-E66FA555D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52" y="997386"/>
            <a:ext cx="3179134" cy="1106219"/>
          </a:xfrm>
          <a:prstGeom prst="rect">
            <a:avLst/>
          </a:prstGeom>
        </p:spPr>
      </p:pic>
      <p:pic>
        <p:nvPicPr>
          <p:cNvPr id="7" name="Picture 6">
            <a:extLst>
              <a:ext uri="{FF2B5EF4-FFF2-40B4-BE49-F238E27FC236}">
                <a16:creationId xmlns:a16="http://schemas.microsoft.com/office/drawing/2014/main" id="{2E10DDBF-D2C2-2D9B-37D3-250D2E703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70" y="2697963"/>
            <a:ext cx="3278016" cy="3337079"/>
          </a:xfrm>
          <a:prstGeom prst="rect">
            <a:avLst/>
          </a:prstGeom>
        </p:spPr>
      </p:pic>
    </p:spTree>
    <p:extLst>
      <p:ext uri="{BB962C8B-B14F-4D97-AF65-F5344CB8AC3E}">
        <p14:creationId xmlns:p14="http://schemas.microsoft.com/office/powerpoint/2010/main" val="69224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822D538-1281-A3FD-724B-05EEB09769C6}"/>
              </a:ext>
            </a:extLst>
          </p:cNvPr>
          <p:cNvSpPr>
            <a:spLocks noGrp="1"/>
          </p:cNvSpPr>
          <p:nvPr>
            <p:ph idx="1"/>
          </p:nvPr>
        </p:nvSpPr>
        <p:spPr>
          <a:xfrm>
            <a:off x="0" y="10885"/>
            <a:ext cx="12192000" cy="6847115"/>
          </a:xfrm>
        </p:spPr>
        <p:txBody>
          <a:bodyPr>
            <a:normAutofit/>
          </a:bodyPr>
          <a:lstStyle/>
          <a:p>
            <a:r>
              <a:rPr lang="en-US" sz="1800" dirty="0"/>
              <a:t>Add The tag Line:</a:t>
            </a:r>
          </a:p>
          <a:p>
            <a:endParaRPr lang="en-US" sz="1800" dirty="0"/>
          </a:p>
          <a:p>
            <a:endParaRPr lang="en-US" sz="1800" dirty="0"/>
          </a:p>
          <a:p>
            <a:endParaRPr lang="en-US" sz="1800" dirty="0"/>
          </a:p>
          <a:p>
            <a:endParaRPr lang="en-US" sz="1800" dirty="0"/>
          </a:p>
          <a:p>
            <a:r>
              <a:rPr lang="en-US" sz="1800" dirty="0"/>
              <a:t>Select the Windows  Image:</a:t>
            </a:r>
          </a:p>
          <a:p>
            <a:endParaRPr lang="en-US" sz="1800" dirty="0"/>
          </a:p>
          <a:p>
            <a:endParaRPr lang="en-US" sz="1800" dirty="0"/>
          </a:p>
          <a:p>
            <a:endParaRPr lang="en-US" sz="1800" dirty="0"/>
          </a:p>
          <a:p>
            <a:endParaRPr lang="en-US" sz="1800" dirty="0"/>
          </a:p>
          <a:p>
            <a:pPr marL="0" indent="0">
              <a:buNone/>
            </a:pPr>
            <a:endParaRPr lang="en-US" sz="1800" dirty="0"/>
          </a:p>
          <a:p>
            <a:pPr marL="0" indent="0">
              <a:buNone/>
            </a:pPr>
            <a:endParaRPr lang="en-US" sz="1800" dirty="0"/>
          </a:p>
          <a:p>
            <a:pPr marL="0" indent="0">
              <a:buNone/>
            </a:pPr>
            <a:r>
              <a:rPr lang="en-US" sz="1800" dirty="0"/>
              <a:t>By Default it will take t2.micro instance type for free tire Account: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IN" sz="1800" dirty="0"/>
          </a:p>
        </p:txBody>
      </p:sp>
      <p:pic>
        <p:nvPicPr>
          <p:cNvPr id="9" name="Picture 8">
            <a:extLst>
              <a:ext uri="{FF2B5EF4-FFF2-40B4-BE49-F238E27FC236}">
                <a16:creationId xmlns:a16="http://schemas.microsoft.com/office/drawing/2014/main" id="{F60D87A8-9FFB-4C46-6572-32E9846EC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9157"/>
            <a:ext cx="5200917" cy="1238314"/>
          </a:xfrm>
          <a:prstGeom prst="rect">
            <a:avLst/>
          </a:prstGeom>
        </p:spPr>
      </p:pic>
      <p:pic>
        <p:nvPicPr>
          <p:cNvPr id="11" name="Picture 10">
            <a:extLst>
              <a:ext uri="{FF2B5EF4-FFF2-40B4-BE49-F238E27FC236}">
                <a16:creationId xmlns:a16="http://schemas.microsoft.com/office/drawing/2014/main" id="{A63C7B9C-5E1D-5159-3C1E-C8BF86D0A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30" y="2155990"/>
            <a:ext cx="5861213" cy="2190672"/>
          </a:xfrm>
          <a:prstGeom prst="rect">
            <a:avLst/>
          </a:prstGeom>
        </p:spPr>
      </p:pic>
      <p:pic>
        <p:nvPicPr>
          <p:cNvPr id="13" name="Picture 12">
            <a:extLst>
              <a:ext uri="{FF2B5EF4-FFF2-40B4-BE49-F238E27FC236}">
                <a16:creationId xmlns:a16="http://schemas.microsoft.com/office/drawing/2014/main" id="{A944F4D1-8FEB-7133-C1C0-9DF9B1F86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30" y="4872231"/>
            <a:ext cx="4669971" cy="1769095"/>
          </a:xfrm>
          <a:prstGeom prst="rect">
            <a:avLst/>
          </a:prstGeom>
        </p:spPr>
      </p:pic>
    </p:spTree>
    <p:extLst>
      <p:ext uri="{BB962C8B-B14F-4D97-AF65-F5344CB8AC3E}">
        <p14:creationId xmlns:p14="http://schemas.microsoft.com/office/powerpoint/2010/main" val="281296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3DA85-6BDB-0713-C450-D2D8E08BA6F4}"/>
              </a:ext>
            </a:extLst>
          </p:cNvPr>
          <p:cNvSpPr>
            <a:spLocks noGrp="1"/>
          </p:cNvSpPr>
          <p:nvPr>
            <p:ph idx="1"/>
          </p:nvPr>
        </p:nvSpPr>
        <p:spPr>
          <a:xfrm>
            <a:off x="-1" y="97970"/>
            <a:ext cx="12072257" cy="6760029"/>
          </a:xfrm>
        </p:spPr>
        <p:txBody>
          <a:bodyPr>
            <a:normAutofit/>
          </a:bodyPr>
          <a:lstStyle/>
          <a:p>
            <a:pPr marL="0" indent="0">
              <a:buNone/>
            </a:pPr>
            <a:r>
              <a:rPr lang="en-US" sz="1800" dirty="0"/>
              <a:t>Create a new Keypair to connect Instance:</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Enable Security groups Which you needed:</a:t>
            </a:r>
          </a:p>
          <a:p>
            <a:pPr marL="0" indent="0">
              <a:buNone/>
            </a:pPr>
            <a:endParaRPr lang="en-US" sz="1800" dirty="0"/>
          </a:p>
          <a:p>
            <a:endParaRPr lang="en-IN" sz="1800" dirty="0"/>
          </a:p>
        </p:txBody>
      </p:sp>
      <p:pic>
        <p:nvPicPr>
          <p:cNvPr id="5" name="Picture 4">
            <a:extLst>
              <a:ext uri="{FF2B5EF4-FFF2-40B4-BE49-F238E27FC236}">
                <a16:creationId xmlns:a16="http://schemas.microsoft.com/office/drawing/2014/main" id="{35B0D201-A140-FD82-6C59-B3F7658AE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44" y="365015"/>
            <a:ext cx="6670477" cy="1321743"/>
          </a:xfrm>
          <a:prstGeom prst="rect">
            <a:avLst/>
          </a:prstGeom>
        </p:spPr>
      </p:pic>
      <p:pic>
        <p:nvPicPr>
          <p:cNvPr id="7" name="Picture 6">
            <a:extLst>
              <a:ext uri="{FF2B5EF4-FFF2-40B4-BE49-F238E27FC236}">
                <a16:creationId xmlns:a16="http://schemas.microsoft.com/office/drawing/2014/main" id="{6A904734-976B-3376-20A4-03815A8CC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4" y="2568506"/>
            <a:ext cx="6178868" cy="2787793"/>
          </a:xfrm>
          <a:prstGeom prst="rect">
            <a:avLst/>
          </a:prstGeom>
        </p:spPr>
      </p:pic>
    </p:spTree>
    <p:extLst>
      <p:ext uri="{BB962C8B-B14F-4D97-AF65-F5344CB8AC3E}">
        <p14:creationId xmlns:p14="http://schemas.microsoft.com/office/powerpoint/2010/main" val="2717352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B85804A-A5DB-5BDA-CDF3-F56C253BF581}"/>
              </a:ext>
            </a:extLst>
          </p:cNvPr>
          <p:cNvSpPr>
            <a:spLocks noGrp="1"/>
          </p:cNvSpPr>
          <p:nvPr>
            <p:ph idx="1"/>
          </p:nvPr>
        </p:nvSpPr>
        <p:spPr>
          <a:xfrm>
            <a:off x="0" y="-43543"/>
            <a:ext cx="12050486" cy="6770914"/>
          </a:xfrm>
        </p:spPr>
        <p:txBody>
          <a:bodyPr>
            <a:normAutofit/>
          </a:bodyPr>
          <a:lstStyle/>
          <a:p>
            <a:pPr marL="0" indent="0">
              <a:buNone/>
            </a:pPr>
            <a:r>
              <a:rPr lang="en-US" sz="1800" dirty="0"/>
              <a:t>Type the number of instances and click on Launch:</a:t>
            </a:r>
            <a:endParaRPr lang="en-IN" sz="1800" dirty="0"/>
          </a:p>
        </p:txBody>
      </p:sp>
      <p:pic>
        <p:nvPicPr>
          <p:cNvPr id="9" name="Picture 8">
            <a:extLst>
              <a:ext uri="{FF2B5EF4-FFF2-40B4-BE49-F238E27FC236}">
                <a16:creationId xmlns:a16="http://schemas.microsoft.com/office/drawing/2014/main" id="{7C436027-9EB6-9F5D-C94F-39EE59E27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14" y="631290"/>
            <a:ext cx="3321221" cy="3200564"/>
          </a:xfrm>
          <a:prstGeom prst="rect">
            <a:avLst/>
          </a:prstGeom>
        </p:spPr>
      </p:pic>
      <p:pic>
        <p:nvPicPr>
          <p:cNvPr id="11" name="Picture 10">
            <a:extLst>
              <a:ext uri="{FF2B5EF4-FFF2-40B4-BE49-F238E27FC236}">
                <a16:creationId xmlns:a16="http://schemas.microsoft.com/office/drawing/2014/main" id="{50B224DF-A436-A9A8-A416-41A21CB80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3" y="4094140"/>
            <a:ext cx="6819363" cy="2370945"/>
          </a:xfrm>
          <a:prstGeom prst="rect">
            <a:avLst/>
          </a:prstGeom>
        </p:spPr>
      </p:pic>
    </p:spTree>
    <p:extLst>
      <p:ext uri="{BB962C8B-B14F-4D97-AF65-F5344CB8AC3E}">
        <p14:creationId xmlns:p14="http://schemas.microsoft.com/office/powerpoint/2010/main" val="159215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18961-6F73-4725-07D3-2E5217638A6C}"/>
              </a:ext>
            </a:extLst>
          </p:cNvPr>
          <p:cNvSpPr>
            <a:spLocks noGrp="1"/>
          </p:cNvSpPr>
          <p:nvPr>
            <p:ph idx="1"/>
          </p:nvPr>
        </p:nvSpPr>
        <p:spPr>
          <a:xfrm>
            <a:off x="517688" y="213640"/>
            <a:ext cx="11510914" cy="6644359"/>
          </a:xfrm>
        </p:spPr>
        <p:txBody>
          <a:bodyPr>
            <a:normAutofit/>
          </a:bodyPr>
          <a:lstStyle/>
          <a:p>
            <a:pPr marL="0" indent="0">
              <a:buNone/>
            </a:pPr>
            <a:r>
              <a:rPr lang="en-US" sz="2000" b="1" dirty="0">
                <a:solidFill>
                  <a:srgbClr val="C00000"/>
                </a:solidFill>
              </a:rPr>
              <a:t>1.IAAS (Infrastructure As A Service):</a:t>
            </a:r>
          </a:p>
          <a:p>
            <a:r>
              <a:rPr lang="en-US" sz="1800" dirty="0"/>
              <a:t>Infrastructure As A Service (IAAS) is means of delivering computing infrastructure as on-demand services. </a:t>
            </a:r>
          </a:p>
          <a:p>
            <a:r>
              <a:rPr lang="en-US" sz="1800" dirty="0"/>
              <a:t>It is one of the three fundamental cloud service models. The user purchases servers, software data center space, or network equipment and rent those resources through a fully outsourced, on-demand service model. </a:t>
            </a:r>
          </a:p>
          <a:p>
            <a:r>
              <a:rPr lang="en-US" sz="1800" dirty="0"/>
              <a:t>It allows dynamic scaling, and the resources are distributed as a service. It generally includes multiple-user on a single piece of hardware. </a:t>
            </a:r>
          </a:p>
          <a:p>
            <a:r>
              <a:rPr lang="en-US" sz="1800" dirty="0"/>
              <a:t>It totally depends upon the customer to choose its resources wisely and as per need. Also, it provides billing management too</a:t>
            </a:r>
          </a:p>
          <a:p>
            <a:endParaRPr lang="en-US" sz="1800" dirty="0"/>
          </a:p>
          <a:p>
            <a:pPr marL="0" indent="0">
              <a:buNone/>
            </a:pPr>
            <a:r>
              <a:rPr lang="en-US" sz="2000" b="1" dirty="0">
                <a:solidFill>
                  <a:srgbClr val="C00000"/>
                </a:solidFill>
              </a:rPr>
              <a:t>2. PAAS (Platform As A Service) :</a:t>
            </a:r>
          </a:p>
          <a:p>
            <a:r>
              <a:rPr lang="en-US" sz="1800" dirty="0"/>
              <a:t> PAAS is a cloud delivery model for applications composed of services managed by a third party. </a:t>
            </a:r>
          </a:p>
          <a:p>
            <a:r>
              <a:rPr lang="en-US" sz="1800" dirty="0"/>
              <a:t>It provides elastic scaling of your application which allows developers to build applications and services over the internet and the deployment models include public, private and hybrid. </a:t>
            </a:r>
          </a:p>
          <a:p>
            <a:r>
              <a:rPr lang="en-US" sz="1800" dirty="0"/>
              <a:t>Basically, it is a service where a third-party provider provides both software and hardware tools to the cloud computing. </a:t>
            </a:r>
          </a:p>
          <a:p>
            <a:r>
              <a:rPr lang="en-US" sz="1800" dirty="0"/>
              <a:t>The tools which are provided are used by developers. PAAS is also known as Application PAAS. It helps us to organize and maintain useful applications and services. </a:t>
            </a:r>
          </a:p>
          <a:p>
            <a:r>
              <a:rPr lang="en-US" sz="1800" dirty="0"/>
              <a:t>It has a well-equipped management system and is less expensive compared to IAAS.</a:t>
            </a:r>
          </a:p>
          <a:p>
            <a:endParaRPr lang="en-US" sz="2000" dirty="0"/>
          </a:p>
          <a:p>
            <a:endParaRPr lang="en-IN" sz="2000" dirty="0"/>
          </a:p>
        </p:txBody>
      </p:sp>
    </p:spTree>
    <p:extLst>
      <p:ext uri="{BB962C8B-B14F-4D97-AF65-F5344CB8AC3E}">
        <p14:creationId xmlns:p14="http://schemas.microsoft.com/office/powerpoint/2010/main" val="2019629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5F6576-95E9-D0EA-2BF9-F2BAFB35A835}"/>
              </a:ext>
            </a:extLst>
          </p:cNvPr>
          <p:cNvSpPr>
            <a:spLocks noGrp="1"/>
          </p:cNvSpPr>
          <p:nvPr>
            <p:ph idx="1"/>
          </p:nvPr>
        </p:nvSpPr>
        <p:spPr>
          <a:xfrm>
            <a:off x="87085" y="130628"/>
            <a:ext cx="11985171" cy="6727371"/>
          </a:xfrm>
        </p:spPr>
        <p:txBody>
          <a:bodyPr>
            <a:normAutofit/>
          </a:bodyPr>
          <a:lstStyle/>
          <a:p>
            <a:pPr marL="0" indent="0">
              <a:buNone/>
            </a:pPr>
            <a:r>
              <a:rPr lang="en-US" sz="1800" dirty="0"/>
              <a:t>Click on connect button:</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Select the RDP Client:</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Click on get password:</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endParaRPr lang="en-IN" sz="1800" dirty="0"/>
          </a:p>
        </p:txBody>
      </p:sp>
      <p:pic>
        <p:nvPicPr>
          <p:cNvPr id="5" name="Picture 4">
            <a:extLst>
              <a:ext uri="{FF2B5EF4-FFF2-40B4-BE49-F238E27FC236}">
                <a16:creationId xmlns:a16="http://schemas.microsoft.com/office/drawing/2014/main" id="{6C76E3C3-B730-78E9-5F2D-318DC84A0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11" y="794637"/>
            <a:ext cx="2892018" cy="1239436"/>
          </a:xfrm>
          <a:prstGeom prst="rect">
            <a:avLst/>
          </a:prstGeom>
        </p:spPr>
      </p:pic>
      <p:pic>
        <p:nvPicPr>
          <p:cNvPr id="7" name="Picture 6">
            <a:extLst>
              <a:ext uri="{FF2B5EF4-FFF2-40B4-BE49-F238E27FC236}">
                <a16:creationId xmlns:a16="http://schemas.microsoft.com/office/drawing/2014/main" id="{ACE45AA9-351C-D408-03E0-B0136C794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4" y="2473286"/>
            <a:ext cx="5334274" cy="1454225"/>
          </a:xfrm>
          <a:prstGeom prst="rect">
            <a:avLst/>
          </a:prstGeom>
        </p:spPr>
      </p:pic>
      <p:pic>
        <p:nvPicPr>
          <p:cNvPr id="9" name="Picture 8">
            <a:extLst>
              <a:ext uri="{FF2B5EF4-FFF2-40B4-BE49-F238E27FC236}">
                <a16:creationId xmlns:a16="http://schemas.microsoft.com/office/drawing/2014/main" id="{B93CE861-585A-064E-48E6-F4A19E256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11" y="4635931"/>
            <a:ext cx="6007795" cy="1220604"/>
          </a:xfrm>
          <a:prstGeom prst="rect">
            <a:avLst/>
          </a:prstGeom>
        </p:spPr>
      </p:pic>
    </p:spTree>
    <p:extLst>
      <p:ext uri="{BB962C8B-B14F-4D97-AF65-F5344CB8AC3E}">
        <p14:creationId xmlns:p14="http://schemas.microsoft.com/office/powerpoint/2010/main" val="336076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EF77E0-78F5-CF2D-6A74-D241BCE2916D}"/>
              </a:ext>
            </a:extLst>
          </p:cNvPr>
          <p:cNvSpPr>
            <a:spLocks noGrp="1"/>
          </p:cNvSpPr>
          <p:nvPr>
            <p:ph idx="1"/>
          </p:nvPr>
        </p:nvSpPr>
        <p:spPr>
          <a:xfrm>
            <a:off x="0" y="97970"/>
            <a:ext cx="12192000" cy="6760029"/>
          </a:xfrm>
        </p:spPr>
        <p:txBody>
          <a:bodyPr>
            <a:normAutofit/>
          </a:bodyPr>
          <a:lstStyle/>
          <a:p>
            <a:r>
              <a:rPr lang="en-US" sz="1800" dirty="0"/>
              <a:t>Upload the Private Key-file(Pem)</a:t>
            </a:r>
          </a:p>
          <a:p>
            <a:endParaRPr lang="en-IN" sz="1800" dirty="0"/>
          </a:p>
          <a:p>
            <a:endParaRPr lang="en-IN" sz="1800" dirty="0"/>
          </a:p>
          <a:p>
            <a:endParaRPr lang="en-IN" sz="1800" dirty="0"/>
          </a:p>
          <a:p>
            <a:endParaRPr lang="en-IN" sz="1800" dirty="0"/>
          </a:p>
          <a:p>
            <a:endParaRPr lang="en-IN" sz="1800" dirty="0"/>
          </a:p>
          <a:p>
            <a:r>
              <a:rPr lang="en-IN" sz="1800" dirty="0"/>
              <a:t>Click on Decrypt Password </a:t>
            </a:r>
          </a:p>
          <a:p>
            <a:endParaRPr lang="en-IN" sz="1800" dirty="0"/>
          </a:p>
          <a:p>
            <a:endParaRPr lang="en-IN" sz="1800" dirty="0"/>
          </a:p>
          <a:p>
            <a:endParaRPr lang="en-IN" sz="1800" dirty="0"/>
          </a:p>
          <a:p>
            <a:endParaRPr lang="en-IN" sz="1800" dirty="0"/>
          </a:p>
          <a:p>
            <a:r>
              <a:rPr lang="en-IN" sz="1800" dirty="0"/>
              <a:t>Will get username and password as shown below:</a:t>
            </a:r>
          </a:p>
        </p:txBody>
      </p:sp>
      <p:pic>
        <p:nvPicPr>
          <p:cNvPr id="5" name="Picture 4">
            <a:extLst>
              <a:ext uri="{FF2B5EF4-FFF2-40B4-BE49-F238E27FC236}">
                <a16:creationId xmlns:a16="http://schemas.microsoft.com/office/drawing/2014/main" id="{BCB520E9-2A7D-CF4C-2403-5CC713B80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24" y="592392"/>
            <a:ext cx="5283472" cy="1625684"/>
          </a:xfrm>
          <a:prstGeom prst="rect">
            <a:avLst/>
          </a:prstGeom>
        </p:spPr>
      </p:pic>
      <p:pic>
        <p:nvPicPr>
          <p:cNvPr id="7" name="Picture 6">
            <a:extLst>
              <a:ext uri="{FF2B5EF4-FFF2-40B4-BE49-F238E27FC236}">
                <a16:creationId xmlns:a16="http://schemas.microsoft.com/office/drawing/2014/main" id="{FFBEA420-A99D-242A-FDBA-01BBFCAFC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04" y="2792474"/>
            <a:ext cx="3084796" cy="1371020"/>
          </a:xfrm>
          <a:prstGeom prst="rect">
            <a:avLst/>
          </a:prstGeom>
        </p:spPr>
      </p:pic>
      <p:pic>
        <p:nvPicPr>
          <p:cNvPr id="9" name="Picture 8">
            <a:extLst>
              <a:ext uri="{FF2B5EF4-FFF2-40B4-BE49-F238E27FC236}">
                <a16:creationId xmlns:a16="http://schemas.microsoft.com/office/drawing/2014/main" id="{F8B229FD-EA61-8095-6BA7-8C28AC8F1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24" y="4639924"/>
            <a:ext cx="7405441" cy="2120106"/>
          </a:xfrm>
          <a:prstGeom prst="rect">
            <a:avLst/>
          </a:prstGeom>
        </p:spPr>
      </p:pic>
    </p:spTree>
    <p:extLst>
      <p:ext uri="{BB962C8B-B14F-4D97-AF65-F5344CB8AC3E}">
        <p14:creationId xmlns:p14="http://schemas.microsoft.com/office/powerpoint/2010/main" val="3917289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B20BC5D-C266-6AF2-C9A9-8C0B2FFF4B14}"/>
              </a:ext>
            </a:extLst>
          </p:cNvPr>
          <p:cNvSpPr>
            <a:spLocks noGrp="1"/>
          </p:cNvSpPr>
          <p:nvPr>
            <p:ph idx="1"/>
          </p:nvPr>
        </p:nvSpPr>
        <p:spPr>
          <a:xfrm>
            <a:off x="0" y="76200"/>
            <a:ext cx="12192000" cy="6705600"/>
          </a:xfrm>
        </p:spPr>
        <p:txBody>
          <a:bodyPr/>
          <a:lstStyle/>
          <a:p>
            <a:pPr marL="0" indent="0">
              <a:buNone/>
            </a:pPr>
            <a:r>
              <a:rPr lang="en-US" sz="2000" dirty="0"/>
              <a:t>Provide the credentials and connect with server:</a:t>
            </a:r>
          </a:p>
          <a:p>
            <a:pPr marL="0" indent="0">
              <a:buNone/>
            </a:pPr>
            <a:endParaRPr lang="en-US" dirty="0"/>
          </a:p>
          <a:p>
            <a:pPr marL="0" indent="0">
              <a:buNone/>
            </a:pPr>
            <a:endParaRPr lang="en-IN" dirty="0"/>
          </a:p>
        </p:txBody>
      </p:sp>
      <p:pic>
        <p:nvPicPr>
          <p:cNvPr id="9" name="Picture 8">
            <a:extLst>
              <a:ext uri="{FF2B5EF4-FFF2-40B4-BE49-F238E27FC236}">
                <a16:creationId xmlns:a16="http://schemas.microsoft.com/office/drawing/2014/main" id="{5CECB871-9328-52BD-79FC-D7B78E360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08" y="606078"/>
            <a:ext cx="3873699" cy="2711589"/>
          </a:xfrm>
          <a:prstGeom prst="rect">
            <a:avLst/>
          </a:prstGeom>
        </p:spPr>
      </p:pic>
      <p:pic>
        <p:nvPicPr>
          <p:cNvPr id="11" name="Picture 10">
            <a:extLst>
              <a:ext uri="{FF2B5EF4-FFF2-40B4-BE49-F238E27FC236}">
                <a16:creationId xmlns:a16="http://schemas.microsoft.com/office/drawing/2014/main" id="{543CADD5-DC3D-A7A0-AF32-F0571D6F39C6}"/>
              </a:ext>
            </a:extLst>
          </p:cNvPr>
          <p:cNvPicPr>
            <a:picLocks noChangeAspect="1"/>
          </p:cNvPicPr>
          <p:nvPr/>
        </p:nvPicPr>
        <p:blipFill rotWithShape="1">
          <a:blip r:embed="rId3">
            <a:extLst>
              <a:ext uri="{28A0092B-C50C-407E-A947-70E740481C1C}">
                <a14:useLocalDpi xmlns:a14="http://schemas.microsoft.com/office/drawing/2010/main" val="0"/>
              </a:ext>
            </a:extLst>
          </a:blip>
          <a:srcRect b="19183"/>
          <a:stretch/>
        </p:blipFill>
        <p:spPr>
          <a:xfrm>
            <a:off x="5192388" y="1458423"/>
            <a:ext cx="3810196" cy="1254298"/>
          </a:xfrm>
          <a:prstGeom prst="rect">
            <a:avLst/>
          </a:prstGeom>
        </p:spPr>
      </p:pic>
      <p:pic>
        <p:nvPicPr>
          <p:cNvPr id="13" name="Picture 12">
            <a:extLst>
              <a:ext uri="{FF2B5EF4-FFF2-40B4-BE49-F238E27FC236}">
                <a16:creationId xmlns:a16="http://schemas.microsoft.com/office/drawing/2014/main" id="{39016B55-55BB-D3D2-DAD9-7B4ED97E7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10" y="3847545"/>
            <a:ext cx="8063703" cy="2716598"/>
          </a:xfrm>
          <a:prstGeom prst="rect">
            <a:avLst/>
          </a:prstGeom>
        </p:spPr>
      </p:pic>
    </p:spTree>
    <p:extLst>
      <p:ext uri="{BB962C8B-B14F-4D97-AF65-F5344CB8AC3E}">
        <p14:creationId xmlns:p14="http://schemas.microsoft.com/office/powerpoint/2010/main" val="2291302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CFB13-9796-EA31-3716-ECCF3411D3AB}"/>
              </a:ext>
            </a:extLst>
          </p:cNvPr>
          <p:cNvSpPr>
            <a:spLocks noGrp="1"/>
          </p:cNvSpPr>
          <p:nvPr>
            <p:ph idx="1"/>
          </p:nvPr>
        </p:nvSpPr>
        <p:spPr>
          <a:xfrm>
            <a:off x="0" y="94268"/>
            <a:ext cx="12192000" cy="6693031"/>
          </a:xfrm>
        </p:spPr>
        <p:txBody>
          <a:bodyPr>
            <a:normAutofit/>
          </a:bodyPr>
          <a:lstStyle/>
          <a:p>
            <a:r>
              <a:rPr lang="en-US" sz="2000" b="1" dirty="0">
                <a:solidFill>
                  <a:schemeClr val="accent6"/>
                </a:solidFill>
              </a:rPr>
              <a:t>AMI:</a:t>
            </a:r>
          </a:p>
          <a:p>
            <a:r>
              <a:rPr lang="en-US" sz="1800" dirty="0"/>
              <a:t>An AMI stands for Amazon Machine Images</a:t>
            </a:r>
          </a:p>
          <a:p>
            <a:r>
              <a:rPr lang="en-US" sz="1800" dirty="0"/>
              <a:t>An AMI is a virtual image used to create a virtual machine within an EC2 instance.</a:t>
            </a:r>
          </a:p>
          <a:p>
            <a:r>
              <a:rPr lang="en-US" sz="1800" dirty="0"/>
              <a:t>You can also create multiple instances using single AMI when you need instances with the same configuration.</a:t>
            </a:r>
          </a:p>
          <a:p>
            <a:r>
              <a:rPr lang="en-US" sz="1800" dirty="0"/>
              <a:t>You can also create multiple instances using different AMI when you need instances with a different configuration.</a:t>
            </a:r>
          </a:p>
          <a:p>
            <a:r>
              <a:rPr lang="en-US" sz="1800" dirty="0"/>
              <a:t>create an instance and follow the below step to create AMI.</a:t>
            </a:r>
          </a:p>
          <a:p>
            <a:endParaRPr lang="en-US" sz="1800" dirty="0"/>
          </a:p>
          <a:p>
            <a:endParaRPr lang="en-IN" sz="1800" dirty="0"/>
          </a:p>
        </p:txBody>
      </p:sp>
      <p:pic>
        <p:nvPicPr>
          <p:cNvPr id="5" name="Picture 4" descr="A screenshot of a computer&#10;&#10;Description automatically generated">
            <a:extLst>
              <a:ext uri="{FF2B5EF4-FFF2-40B4-BE49-F238E27FC236}">
                <a16:creationId xmlns:a16="http://schemas.microsoft.com/office/drawing/2014/main" id="{EB828E7F-C8A1-9561-FF18-FFA8ACE67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34" y="2815241"/>
            <a:ext cx="5922150" cy="3336764"/>
          </a:xfrm>
          <a:prstGeom prst="rect">
            <a:avLst/>
          </a:prstGeom>
        </p:spPr>
      </p:pic>
    </p:spTree>
    <p:extLst>
      <p:ext uri="{BB962C8B-B14F-4D97-AF65-F5344CB8AC3E}">
        <p14:creationId xmlns:p14="http://schemas.microsoft.com/office/powerpoint/2010/main" val="2761006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10044-E26D-DD29-821E-A1158CC76997}"/>
              </a:ext>
            </a:extLst>
          </p:cNvPr>
          <p:cNvSpPr>
            <a:spLocks noGrp="1"/>
          </p:cNvSpPr>
          <p:nvPr>
            <p:ph idx="1"/>
          </p:nvPr>
        </p:nvSpPr>
        <p:spPr>
          <a:xfrm>
            <a:off x="122548" y="94268"/>
            <a:ext cx="11231252" cy="6082695"/>
          </a:xfrm>
        </p:spPr>
        <p:txBody>
          <a:bodyPr>
            <a:normAutofit fontScale="92500" lnSpcReduction="20000"/>
          </a:bodyPr>
          <a:lstStyle/>
          <a:p>
            <a:pPr marL="0" indent="0">
              <a:buNone/>
            </a:pPr>
            <a:r>
              <a:rPr lang="en-US" sz="2200" b="1" dirty="0">
                <a:solidFill>
                  <a:schemeClr val="accent6"/>
                </a:solidFill>
              </a:rPr>
              <a:t>AMAZON VPC:</a:t>
            </a:r>
          </a:p>
          <a:p>
            <a:pPr marL="0" indent="0">
              <a:buNone/>
            </a:pPr>
            <a:r>
              <a:rPr lang="en-US" sz="1900" dirty="0"/>
              <a:t>VPC stands for Virtual Private Cloud.</a:t>
            </a:r>
          </a:p>
          <a:p>
            <a:pPr marL="0" indent="0">
              <a:buNone/>
            </a:pPr>
            <a:r>
              <a:rPr lang="en-US" sz="1900" dirty="0"/>
              <a:t>Amazon Virtual Private Cloud (Amazon VPC) provides a logically isolated area of the AWS cloud where you can launch AWS resources in a virtual network that you define</a:t>
            </a:r>
          </a:p>
          <a:p>
            <a:pPr marL="0" indent="0">
              <a:buNone/>
            </a:pPr>
            <a:r>
              <a:rPr lang="en-US" sz="1900" dirty="0"/>
              <a:t>You have complete control over your virtual networking environment, including a selection of your IP address range, the creation of subnets, and configuration of route tables and network gateways.</a:t>
            </a:r>
          </a:p>
          <a:p>
            <a:pPr marL="0" indent="0">
              <a:buNone/>
            </a:pPr>
            <a:r>
              <a:rPr lang="en-US" sz="1900" dirty="0"/>
              <a:t>You can easily customize the network configuration for your Amazon Virtual Private Cloud. </a:t>
            </a:r>
          </a:p>
          <a:p>
            <a:pPr marL="0" indent="0">
              <a:buNone/>
            </a:pPr>
            <a:r>
              <a:rPr lang="en-US" sz="1900" dirty="0"/>
              <a:t>For example, you can create a public-facing subnet for web servers that can access to the internet and can also place your backend system such as databases or application servers to a private-facing subnet.</a:t>
            </a:r>
          </a:p>
          <a:p>
            <a:pPr marL="0" indent="0">
              <a:buNone/>
            </a:pPr>
            <a:r>
              <a:rPr lang="en-US" sz="1900" dirty="0"/>
              <a:t>You can provide multiple layers of security, including security groups and network access control lists, to help control access to Amazon EC2 instances in each subnet.</a:t>
            </a:r>
          </a:p>
          <a:p>
            <a:pPr marL="0" indent="0">
              <a:buNone/>
            </a:pPr>
            <a:endParaRPr lang="en-US" sz="1800" dirty="0"/>
          </a:p>
          <a:p>
            <a:pPr marL="0" indent="0">
              <a:buNone/>
            </a:pPr>
            <a:r>
              <a:rPr lang="en-US" sz="2200" b="1" dirty="0">
                <a:solidFill>
                  <a:schemeClr val="accent6"/>
                </a:solidFill>
              </a:rPr>
              <a:t>What can we do with a VPC?</a:t>
            </a:r>
          </a:p>
          <a:p>
            <a:pPr marL="0" indent="0">
              <a:buNone/>
            </a:pPr>
            <a:r>
              <a:rPr lang="en-US" sz="1800" dirty="0"/>
              <a:t>Launch instances in a subnet of your choosing. We can choose our own subnet addressing.</a:t>
            </a:r>
          </a:p>
          <a:p>
            <a:pPr marL="0" indent="0">
              <a:buNone/>
            </a:pPr>
            <a:r>
              <a:rPr lang="en-US" sz="1800" dirty="0"/>
              <a:t>We can assign custom IP address ranges in each subnet.</a:t>
            </a:r>
          </a:p>
          <a:p>
            <a:pPr marL="0" indent="0">
              <a:buNone/>
            </a:pPr>
            <a:r>
              <a:rPr lang="en-US" sz="1800" dirty="0"/>
              <a:t>We can configure route tables between subnets.</a:t>
            </a:r>
          </a:p>
          <a:p>
            <a:pPr marL="0" indent="0">
              <a:buNone/>
            </a:pPr>
            <a:r>
              <a:rPr lang="en-US" sz="1800" dirty="0"/>
              <a:t>We can create an internet gateway and attach it to our VPC.</a:t>
            </a:r>
          </a:p>
          <a:p>
            <a:pPr marL="0" indent="0">
              <a:buNone/>
            </a:pPr>
            <a:r>
              <a:rPr lang="en-US" sz="1800" dirty="0"/>
              <a:t>It provides much better security control over your AWS resources.</a:t>
            </a:r>
          </a:p>
          <a:p>
            <a:pPr marL="0" indent="0">
              <a:buNone/>
            </a:pPr>
            <a:r>
              <a:rPr lang="en-US" sz="1800" dirty="0"/>
              <a:t>We can assign security groups to individual instances.</a:t>
            </a:r>
          </a:p>
          <a:p>
            <a:pPr marL="0" indent="0">
              <a:buNone/>
            </a:pPr>
            <a:r>
              <a:rPr lang="en-US" sz="1800" dirty="0"/>
              <a:t>We also have subnet network access control lists (ACLS).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IN" sz="1800" dirty="0"/>
          </a:p>
        </p:txBody>
      </p:sp>
    </p:spTree>
    <p:extLst>
      <p:ext uri="{BB962C8B-B14F-4D97-AF65-F5344CB8AC3E}">
        <p14:creationId xmlns:p14="http://schemas.microsoft.com/office/powerpoint/2010/main" val="2702203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0A109-6365-93F5-2254-3669C594D7E2}"/>
              </a:ext>
            </a:extLst>
          </p:cNvPr>
          <p:cNvSpPr>
            <a:spLocks noGrp="1"/>
          </p:cNvSpPr>
          <p:nvPr>
            <p:ph idx="1"/>
          </p:nvPr>
        </p:nvSpPr>
        <p:spPr>
          <a:xfrm>
            <a:off x="84841" y="141402"/>
            <a:ext cx="11268959" cy="6035561"/>
          </a:xfrm>
        </p:spPr>
        <p:txBody>
          <a:bodyPr/>
          <a:lstStyle/>
          <a:p>
            <a:pPr marL="0" indent="0">
              <a:buNone/>
            </a:pPr>
            <a:r>
              <a:rPr lang="en-IN" b="1" i="0" dirty="0">
                <a:solidFill>
                  <a:schemeClr val="accent5"/>
                </a:solidFill>
                <a:effectLst/>
                <a:latin typeface="YouTube Sans"/>
              </a:rPr>
              <a:t>VPC architecture</a:t>
            </a:r>
          </a:p>
          <a:p>
            <a:pPr marL="0" indent="0">
              <a:buNone/>
            </a:pPr>
            <a:endParaRPr lang="en-IN" dirty="0"/>
          </a:p>
        </p:txBody>
      </p:sp>
      <p:pic>
        <p:nvPicPr>
          <p:cNvPr id="5" name="Picture 4" descr="A diagram of a network&#10;&#10;Description automatically generated">
            <a:extLst>
              <a:ext uri="{FF2B5EF4-FFF2-40B4-BE49-F238E27FC236}">
                <a16:creationId xmlns:a16="http://schemas.microsoft.com/office/drawing/2014/main" id="{A7F59410-14A8-956E-FAFA-52AF61613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21" y="798964"/>
            <a:ext cx="8561319" cy="5683442"/>
          </a:xfrm>
          <a:prstGeom prst="rect">
            <a:avLst/>
          </a:prstGeom>
        </p:spPr>
      </p:pic>
    </p:spTree>
    <p:extLst>
      <p:ext uri="{BB962C8B-B14F-4D97-AF65-F5344CB8AC3E}">
        <p14:creationId xmlns:p14="http://schemas.microsoft.com/office/powerpoint/2010/main" val="2889819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966BA1-3C3D-E629-A24B-8B4B8F72FE85}"/>
              </a:ext>
            </a:extLst>
          </p:cNvPr>
          <p:cNvSpPr>
            <a:spLocks noGrp="1"/>
          </p:cNvSpPr>
          <p:nvPr>
            <p:ph idx="1"/>
          </p:nvPr>
        </p:nvSpPr>
        <p:spPr>
          <a:xfrm>
            <a:off x="131975" y="188536"/>
            <a:ext cx="11221825" cy="5988427"/>
          </a:xfrm>
        </p:spPr>
        <p:txBody>
          <a:bodyPr>
            <a:normAutofit/>
          </a:bodyPr>
          <a:lstStyle/>
          <a:p>
            <a:pPr marL="0" indent="0">
              <a:buNone/>
            </a:pPr>
            <a:r>
              <a:rPr lang="en-US" sz="2000" b="1" dirty="0">
                <a:solidFill>
                  <a:schemeClr val="accent5"/>
                </a:solidFill>
              </a:rPr>
              <a:t>Subnet:</a:t>
            </a:r>
          </a:p>
          <a:p>
            <a:pPr marL="0" indent="0">
              <a:buNone/>
            </a:pPr>
            <a:br>
              <a:rPr lang="en-US" sz="1800" dirty="0"/>
            </a:br>
            <a:r>
              <a:rPr lang="en-US" sz="1800" dirty="0"/>
              <a:t>A subnet is essentially a range of IP (v4 and v6) addresses.</a:t>
            </a:r>
          </a:p>
          <a:p>
            <a:pPr marL="0" indent="0">
              <a:buNone/>
            </a:pPr>
            <a:r>
              <a:rPr lang="en-US" sz="1800" dirty="0"/>
              <a:t>We can assign IP addresses to resources within our VPC. These resources can be EC2 instances.</a:t>
            </a:r>
          </a:p>
          <a:p>
            <a:pPr marL="0" indent="0">
              <a:buNone/>
            </a:pPr>
            <a:r>
              <a:rPr lang="en-US" sz="1800" dirty="0"/>
              <a:t>A subnet must live within a single Availability Zone. A region in AWS has multiple availability zones. A VPC spans all availability zones  region. An availability zone can have multiple subnets</a:t>
            </a:r>
            <a:r>
              <a:rPr lang="en-IN" sz="1800" dirty="0"/>
              <a:t>.</a:t>
            </a:r>
          </a:p>
          <a:p>
            <a:pPr marL="0" indent="0">
              <a:buNone/>
            </a:pPr>
            <a:r>
              <a:rPr lang="en-US" sz="1800" dirty="0"/>
              <a:t>Each subnet is assigned a route table. This table is a set of rules that specify the allowed routes for outbound traffic. Each subnet can be assigned with only one route table.</a:t>
            </a:r>
            <a:endParaRPr lang="en-IN" sz="1800" dirty="0"/>
          </a:p>
          <a:p>
            <a:pPr marL="0" indent="0">
              <a:buNone/>
            </a:pPr>
            <a:endParaRPr lang="en-US" sz="1800" dirty="0"/>
          </a:p>
        </p:txBody>
      </p:sp>
      <p:pic>
        <p:nvPicPr>
          <p:cNvPr id="5" name="Picture 4" descr="A diagram of a vmware&#10;&#10;Description automatically generated">
            <a:extLst>
              <a:ext uri="{FF2B5EF4-FFF2-40B4-BE49-F238E27FC236}">
                <a16:creationId xmlns:a16="http://schemas.microsoft.com/office/drawing/2014/main" id="{24092F39-C152-F0D2-CFE5-CE67A84A1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06" y="2909371"/>
            <a:ext cx="5724126" cy="3190814"/>
          </a:xfrm>
          <a:prstGeom prst="rect">
            <a:avLst/>
          </a:prstGeom>
        </p:spPr>
      </p:pic>
    </p:spTree>
    <p:extLst>
      <p:ext uri="{BB962C8B-B14F-4D97-AF65-F5344CB8AC3E}">
        <p14:creationId xmlns:p14="http://schemas.microsoft.com/office/powerpoint/2010/main" val="729087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B24A91-510A-9313-9AC0-EFE32E6573E1}"/>
              </a:ext>
            </a:extLst>
          </p:cNvPr>
          <p:cNvSpPr>
            <a:spLocks noGrp="1"/>
          </p:cNvSpPr>
          <p:nvPr>
            <p:ph idx="1"/>
          </p:nvPr>
        </p:nvSpPr>
        <p:spPr>
          <a:xfrm>
            <a:off x="150829" y="207390"/>
            <a:ext cx="11202971" cy="5969573"/>
          </a:xfrm>
        </p:spPr>
        <p:txBody>
          <a:bodyPr>
            <a:normAutofit/>
          </a:bodyPr>
          <a:lstStyle/>
          <a:p>
            <a:pPr marL="0" indent="0">
              <a:buNone/>
            </a:pPr>
            <a:r>
              <a:rPr lang="en-US" sz="2000" b="1" dirty="0">
                <a:solidFill>
                  <a:schemeClr val="accent5"/>
                </a:solidFill>
              </a:rPr>
              <a:t>public subnet:</a:t>
            </a:r>
          </a:p>
          <a:p>
            <a:pPr marL="0" indent="0">
              <a:buNone/>
            </a:pPr>
            <a:r>
              <a:rPr lang="en-US" sz="1800" dirty="0"/>
              <a:t>A subnet that can access the Internet is a public subnet.</a:t>
            </a:r>
          </a:p>
          <a:p>
            <a:pPr marL="0" indent="0">
              <a:buNone/>
            </a:pPr>
            <a:r>
              <a:rPr lang="en-US" sz="1800" dirty="0"/>
              <a:t> It is the subnet that has a route table entry that points to an internet gateway. Resources that are required to face or receive Internet traffic can be added to a public subnet.</a:t>
            </a:r>
          </a:p>
          <a:p>
            <a:pPr marL="0" indent="0">
              <a:buNone/>
            </a:pPr>
            <a:r>
              <a:rPr lang="en-US" sz="1800" dirty="0"/>
              <a:t>NOTE: The default VPC contains a public subnet.</a:t>
            </a:r>
          </a:p>
          <a:p>
            <a:pPr marL="0" indent="0">
              <a:buNone/>
            </a:pPr>
            <a:r>
              <a:rPr lang="en-US" sz="2000" b="1" dirty="0">
                <a:solidFill>
                  <a:schemeClr val="accent5"/>
                </a:solidFill>
              </a:rPr>
              <a:t>private subnet:</a:t>
            </a:r>
          </a:p>
          <a:p>
            <a:pPr marL="0" indent="0">
              <a:buNone/>
            </a:pPr>
            <a:r>
              <a:rPr lang="en-US" sz="1800" dirty="0"/>
              <a:t>A subnet that cannot access the Internet is a private subnet. </a:t>
            </a:r>
          </a:p>
          <a:p>
            <a:pPr marL="0" indent="0">
              <a:buNone/>
            </a:pPr>
            <a:r>
              <a:rPr lang="en-US" sz="1800" dirty="0"/>
              <a:t>It is the subnet that does not have a route table entry that points to an internet gateway. Resources that are not required to be publicly available are within a private subnet.</a:t>
            </a:r>
          </a:p>
          <a:p>
            <a:pPr marL="0" indent="0">
              <a:buNone/>
            </a:pPr>
            <a:r>
              <a:rPr lang="en-US" sz="1800" dirty="0"/>
              <a:t>Subnet Security:</a:t>
            </a:r>
          </a:p>
          <a:p>
            <a:pPr marL="0" indent="0">
              <a:buNone/>
            </a:pPr>
            <a:r>
              <a:rPr lang="en-US" sz="1800" dirty="0"/>
              <a:t>We can create security groups and assign them to a subnet. A security group controls the traffic for the instances within a subnet.</a:t>
            </a:r>
          </a:p>
          <a:p>
            <a:pPr marL="0" indent="0">
              <a:buNone/>
            </a:pPr>
            <a:r>
              <a:rPr lang="en-US" sz="1800" dirty="0"/>
              <a:t>We can also create network ACLs. The ACLs control the traffic for the subnet.</a:t>
            </a:r>
          </a:p>
          <a:p>
            <a:pPr marL="0" indent="0">
              <a:buNone/>
            </a:pPr>
            <a:r>
              <a:rPr lang="en-US" sz="1800" dirty="0"/>
              <a:t>We recommend using both security groups to secure instances and ACLs to secure the subnets.</a:t>
            </a:r>
          </a:p>
          <a:p>
            <a:pPr marL="0" indent="0">
              <a:buNone/>
            </a:pPr>
            <a:endParaRPr lang="en-US" sz="1800" dirty="0"/>
          </a:p>
          <a:p>
            <a:pPr marL="0" indent="0">
              <a:buNone/>
            </a:pPr>
            <a:endParaRPr lang="en-US" sz="1800" dirty="0"/>
          </a:p>
          <a:p>
            <a:pPr marL="0" indent="0">
              <a:buNone/>
            </a:pPr>
            <a:endParaRPr lang="en-IN" sz="1800" dirty="0"/>
          </a:p>
        </p:txBody>
      </p:sp>
    </p:spTree>
    <p:extLst>
      <p:ext uri="{BB962C8B-B14F-4D97-AF65-F5344CB8AC3E}">
        <p14:creationId xmlns:p14="http://schemas.microsoft.com/office/powerpoint/2010/main" val="438216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06346B-72BB-7A05-854F-63CBDE327164}"/>
              </a:ext>
            </a:extLst>
          </p:cNvPr>
          <p:cNvSpPr>
            <a:spLocks noGrp="1"/>
          </p:cNvSpPr>
          <p:nvPr>
            <p:ph idx="1"/>
          </p:nvPr>
        </p:nvSpPr>
        <p:spPr>
          <a:xfrm>
            <a:off x="0" y="0"/>
            <a:ext cx="12191999" cy="6858000"/>
          </a:xfrm>
        </p:spPr>
        <p:txBody>
          <a:bodyPr>
            <a:normAutofit/>
          </a:bodyPr>
          <a:lstStyle/>
          <a:p>
            <a:pPr marL="0" indent="0">
              <a:buNone/>
            </a:pPr>
            <a:r>
              <a:rPr lang="en-US" sz="2000" b="1" dirty="0">
                <a:solidFill>
                  <a:schemeClr val="accent5"/>
                </a:solidFill>
              </a:rPr>
              <a:t>Gateway:</a:t>
            </a:r>
          </a:p>
          <a:p>
            <a:pPr marL="0" indent="0">
              <a:buNone/>
            </a:pPr>
            <a:r>
              <a:rPr lang="en-US" sz="1800" dirty="0"/>
              <a:t>A gateway essentially connects a VPC to another network. For instance, if we want to connect a VPC to the internet then we will use an Internet Gateway. The default VPC includes an internet gateway by default.</a:t>
            </a:r>
          </a:p>
          <a:p>
            <a:pPr marL="0" indent="0">
              <a:buNone/>
            </a:pPr>
            <a:r>
              <a:rPr lang="en-US" sz="1800" dirty="0"/>
              <a:t>The default VPC has a public subnet in each availability zone along with an internet gateway.</a:t>
            </a:r>
            <a:endParaRPr lang="en-IN" sz="1800" dirty="0"/>
          </a:p>
          <a:p>
            <a:pPr marL="0" indent="0">
              <a:buNone/>
            </a:pPr>
            <a:endParaRPr lang="en-IN" sz="1800" dirty="0"/>
          </a:p>
          <a:p>
            <a:pPr marL="0" indent="0">
              <a:buNone/>
            </a:pPr>
            <a:endParaRPr lang="en-US" sz="1800" dirty="0"/>
          </a:p>
        </p:txBody>
      </p:sp>
      <p:pic>
        <p:nvPicPr>
          <p:cNvPr id="6" name="Picture 5" descr="A diagram of a computer network&#10;&#10;Description automatically generated">
            <a:extLst>
              <a:ext uri="{FF2B5EF4-FFF2-40B4-BE49-F238E27FC236}">
                <a16:creationId xmlns:a16="http://schemas.microsoft.com/office/drawing/2014/main" id="{9A539BF0-6C5D-CE6B-D9C7-D3C0E3487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52" y="1830596"/>
            <a:ext cx="5715847" cy="4393746"/>
          </a:xfrm>
          <a:prstGeom prst="rect">
            <a:avLst/>
          </a:prstGeom>
        </p:spPr>
      </p:pic>
    </p:spTree>
    <p:extLst>
      <p:ext uri="{BB962C8B-B14F-4D97-AF65-F5344CB8AC3E}">
        <p14:creationId xmlns:p14="http://schemas.microsoft.com/office/powerpoint/2010/main" val="2535156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EC610B-8860-B8CC-32FC-60BFE5B5630C}"/>
              </a:ext>
            </a:extLst>
          </p:cNvPr>
          <p:cNvSpPr>
            <a:spLocks noGrp="1"/>
          </p:cNvSpPr>
          <p:nvPr>
            <p:ph idx="1"/>
          </p:nvPr>
        </p:nvSpPr>
        <p:spPr>
          <a:xfrm>
            <a:off x="0" y="0"/>
            <a:ext cx="12192000" cy="6858000"/>
          </a:xfrm>
        </p:spPr>
        <p:txBody>
          <a:bodyPr>
            <a:normAutofit/>
          </a:bodyPr>
          <a:lstStyle/>
          <a:p>
            <a:pPr marL="0" indent="0">
              <a:buNone/>
            </a:pPr>
            <a:r>
              <a:rPr lang="en-IN" sz="2000" b="1" dirty="0">
                <a:solidFill>
                  <a:schemeClr val="accent5"/>
                </a:solidFill>
              </a:rPr>
              <a:t>NAT gateway :</a:t>
            </a:r>
          </a:p>
          <a:p>
            <a:pPr marL="0" indent="0">
              <a:buNone/>
            </a:pPr>
            <a:r>
              <a:rPr lang="en-US" sz="1800" dirty="0"/>
              <a:t>A NAT gateway is an AWS-managed service.</a:t>
            </a:r>
          </a:p>
          <a:p>
            <a:pPr marL="0" indent="0">
              <a:buNone/>
            </a:pPr>
            <a:r>
              <a:rPr lang="en-US" sz="1800" dirty="0"/>
              <a:t>It enables resources within a private subnet such as an EC2 instance to access the internet. Hence it allows resources to send outbound traffic to the internet.</a:t>
            </a:r>
          </a:p>
          <a:p>
            <a:pPr marL="0" indent="0">
              <a:buNone/>
            </a:pPr>
            <a:endParaRPr lang="en-US" sz="1800" dirty="0"/>
          </a:p>
          <a:p>
            <a:pPr marL="0" indent="0">
              <a:buNone/>
            </a:pPr>
            <a:endParaRPr lang="en-IN" sz="1800" dirty="0"/>
          </a:p>
        </p:txBody>
      </p:sp>
      <p:pic>
        <p:nvPicPr>
          <p:cNvPr id="5" name="Picture 4" descr="A diagram of a network connection&#10;&#10;Description automatically generated">
            <a:extLst>
              <a:ext uri="{FF2B5EF4-FFF2-40B4-BE49-F238E27FC236}">
                <a16:creationId xmlns:a16="http://schemas.microsoft.com/office/drawing/2014/main" id="{9904431E-C4DD-3C73-A4B2-8EDB6C887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05" y="1937586"/>
            <a:ext cx="7120935" cy="3785124"/>
          </a:xfrm>
          <a:prstGeom prst="rect">
            <a:avLst/>
          </a:prstGeom>
        </p:spPr>
      </p:pic>
    </p:spTree>
    <p:extLst>
      <p:ext uri="{BB962C8B-B14F-4D97-AF65-F5344CB8AC3E}">
        <p14:creationId xmlns:p14="http://schemas.microsoft.com/office/powerpoint/2010/main" val="2041413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BD7013-F88B-4DD7-200D-E0AA1784CDD5}"/>
              </a:ext>
            </a:extLst>
          </p:cNvPr>
          <p:cNvSpPr>
            <a:spLocks noGrp="1"/>
          </p:cNvSpPr>
          <p:nvPr>
            <p:ph idx="1"/>
          </p:nvPr>
        </p:nvSpPr>
        <p:spPr>
          <a:xfrm>
            <a:off x="357432" y="213641"/>
            <a:ext cx="11765437" cy="6545377"/>
          </a:xfrm>
        </p:spPr>
        <p:txBody>
          <a:bodyPr>
            <a:normAutofit/>
          </a:bodyPr>
          <a:lstStyle/>
          <a:p>
            <a:pPr marL="0" indent="0">
              <a:buNone/>
            </a:pPr>
            <a:r>
              <a:rPr lang="en-US" sz="2000" b="1" dirty="0">
                <a:solidFill>
                  <a:srgbClr val="C00000"/>
                </a:solidFill>
              </a:rPr>
              <a:t>3. SAAS: (Software As A Service):</a:t>
            </a:r>
          </a:p>
          <a:p>
            <a:r>
              <a:rPr lang="en-US" sz="1800" dirty="0"/>
              <a:t>SAAS allows users to run existing online applications, and it is a model software that is deployed as a hosting service and is accessed over Output Rephrased/Re-written Text the internet or software delivery model during which software  </a:t>
            </a:r>
          </a:p>
          <a:p>
            <a:r>
              <a:rPr lang="en-US" sz="1800" dirty="0"/>
              <a:t>its associated data are hosted centrally and accessed using their client, usually an online browser over the web. SAAS services are used for the development and deployment of modern applications. </a:t>
            </a:r>
          </a:p>
          <a:p>
            <a:r>
              <a:rPr lang="en-US" sz="1800" dirty="0"/>
              <a:t> It allows software and its functions to be accessed from anywhere with good internet connection device and a browser. An application is hosted centrally and also provides access to multiple users across various locations via the internet.</a:t>
            </a:r>
          </a:p>
          <a:p>
            <a:endParaRPr lang="en-US" sz="1800" dirty="0"/>
          </a:p>
          <a:p>
            <a:pPr marL="0" indent="0">
              <a:buNone/>
            </a:pPr>
            <a:endParaRPr lang="en-US" sz="1800" dirty="0"/>
          </a:p>
          <a:p>
            <a:pPr marL="0" indent="0">
              <a:buNone/>
            </a:pPr>
            <a:r>
              <a:rPr lang="en-US" sz="2000" b="1" dirty="0">
                <a:solidFill>
                  <a:schemeClr val="accent6"/>
                </a:solidFill>
              </a:rPr>
              <a:t>Creating AWS Free Tier Account:</a:t>
            </a:r>
          </a:p>
          <a:p>
            <a:pPr marL="0" indent="0">
              <a:buNone/>
            </a:pPr>
            <a:r>
              <a:rPr lang="en-US" sz="1800" dirty="0"/>
              <a:t>The AWS Free Tier is automatically activated on each new AWS account. </a:t>
            </a:r>
          </a:p>
          <a:p>
            <a:pPr marL="0" indent="0">
              <a:buNone/>
            </a:pPr>
            <a:r>
              <a:rPr lang="en-US" sz="1800" dirty="0"/>
              <a:t>With the AWS Free Tier, you can try out some AWS services free of charge up to a specific maximum amount of usage each month.</a:t>
            </a:r>
          </a:p>
          <a:p>
            <a:pPr marL="0" indent="0">
              <a:buNone/>
            </a:pPr>
            <a:r>
              <a:rPr lang="en-US" sz="1800" dirty="0"/>
              <a:t>The free tier applies to certain participating AWS services2. The free-tier offerings last for 1 full year of opening your AWS account.</a:t>
            </a:r>
          </a:p>
          <a:p>
            <a:pPr marL="0" indent="0">
              <a:buNone/>
            </a:pPr>
            <a:endParaRPr lang="en-US" sz="1800" dirty="0"/>
          </a:p>
          <a:p>
            <a:pPr marL="0" indent="0">
              <a:buNone/>
            </a:pPr>
            <a:r>
              <a:rPr lang="en-US" sz="1800" dirty="0"/>
              <a:t>Please use below Link to Create AWS Free tier Account.</a:t>
            </a:r>
          </a:p>
          <a:p>
            <a:pPr marL="0" indent="0">
              <a:buNone/>
            </a:pPr>
            <a:endParaRPr lang="en-IN" sz="1600" dirty="0">
              <a:hlinkClick r:id="rId2"/>
            </a:endParaRPr>
          </a:p>
          <a:p>
            <a:pPr marL="0" indent="0">
              <a:buNone/>
            </a:pPr>
            <a:r>
              <a:rPr lang="en-IN" sz="1600" dirty="0">
                <a:hlinkClick r:id="rId2"/>
              </a:rPr>
              <a:t>AWS Management Console (amazon.com)</a:t>
            </a:r>
            <a:endParaRPr lang="en-IN" sz="1600" dirty="0"/>
          </a:p>
          <a:p>
            <a:pPr marL="0" indent="0">
              <a:buNone/>
            </a:pPr>
            <a:endParaRPr lang="en-IN" sz="1600" b="1" dirty="0">
              <a:solidFill>
                <a:srgbClr val="FF0000"/>
              </a:solidFill>
            </a:endParaRPr>
          </a:p>
          <a:p>
            <a:pPr marL="0" indent="0">
              <a:buNone/>
            </a:pPr>
            <a:endParaRPr lang="en-IN" sz="1600" b="1" dirty="0">
              <a:solidFill>
                <a:srgbClr val="FF0000"/>
              </a:solidFill>
            </a:endParaRPr>
          </a:p>
          <a:p>
            <a:pPr marL="0" indent="0">
              <a:buNone/>
            </a:pPr>
            <a:endParaRPr lang="en-US" sz="2000" dirty="0">
              <a:solidFill>
                <a:srgbClr val="FF0000"/>
              </a:solidFill>
            </a:endParaRPr>
          </a:p>
        </p:txBody>
      </p:sp>
    </p:spTree>
    <p:extLst>
      <p:ext uri="{BB962C8B-B14F-4D97-AF65-F5344CB8AC3E}">
        <p14:creationId xmlns:p14="http://schemas.microsoft.com/office/powerpoint/2010/main" val="1009446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D913D3-4E83-DAD5-770D-498186141B97}"/>
              </a:ext>
            </a:extLst>
          </p:cNvPr>
          <p:cNvSpPr>
            <a:spLocks noGrp="1"/>
          </p:cNvSpPr>
          <p:nvPr>
            <p:ph idx="1"/>
          </p:nvPr>
        </p:nvSpPr>
        <p:spPr>
          <a:xfrm>
            <a:off x="103695" y="0"/>
            <a:ext cx="12088305" cy="6777872"/>
          </a:xfrm>
        </p:spPr>
        <p:txBody>
          <a:bodyPr>
            <a:normAutofit/>
          </a:bodyPr>
          <a:lstStyle/>
          <a:p>
            <a:pPr marL="0" indent="0">
              <a:buNone/>
            </a:pPr>
            <a:r>
              <a:rPr lang="en-IN" sz="2000" b="1" dirty="0">
                <a:solidFill>
                  <a:schemeClr val="accent5"/>
                </a:solidFill>
              </a:rPr>
              <a:t>Route Table:</a:t>
            </a:r>
          </a:p>
          <a:p>
            <a:pPr marL="0" indent="0">
              <a:buNone/>
            </a:pPr>
            <a:r>
              <a:rPr lang="en-US" sz="1800" dirty="0"/>
              <a:t>Route tables are essentially a set of rules. </a:t>
            </a:r>
          </a:p>
          <a:p>
            <a:pPr marL="0" indent="0">
              <a:buNone/>
            </a:pPr>
            <a:r>
              <a:rPr lang="en-US" sz="1800" dirty="0"/>
              <a:t>These rules help us determine where to direct the network traffic from a subnet or gateway. </a:t>
            </a:r>
          </a:p>
          <a:p>
            <a:pPr marL="0" indent="0">
              <a:buNone/>
            </a:pPr>
            <a:r>
              <a:rPr lang="en-US" sz="1800" dirty="0"/>
              <a:t>We can assign a specific route table to a subnet.</a:t>
            </a:r>
          </a:p>
          <a:p>
            <a:pPr marL="0" indent="0">
              <a:buNone/>
            </a:pPr>
            <a:r>
              <a:rPr lang="en-US" sz="1800" dirty="0"/>
              <a:t>A route table has a destination that is essentially the range of IP addresses where we want the traffic to go and a target that is the gateway or a network interface or a connection through which to send the traffic.</a:t>
            </a:r>
          </a:p>
          <a:p>
            <a:pPr marL="0" indent="0">
              <a:buNone/>
            </a:pPr>
            <a:r>
              <a:rPr lang="en-US" sz="1800" dirty="0"/>
              <a:t>The route table will specify a range of destinations and target IP addresses.</a:t>
            </a:r>
          </a:p>
          <a:p>
            <a:pPr marL="0" indent="0">
              <a:buNone/>
            </a:pPr>
            <a:endParaRPr lang="en-US" sz="1800" dirty="0"/>
          </a:p>
          <a:p>
            <a:pPr marL="0" indent="0">
              <a:buNone/>
            </a:pPr>
            <a:endParaRPr lang="en-US" sz="1800" dirty="0"/>
          </a:p>
          <a:p>
            <a:pPr marL="0" indent="0">
              <a:buNone/>
            </a:pPr>
            <a:endParaRPr lang="en-IN" sz="1800" dirty="0"/>
          </a:p>
        </p:txBody>
      </p:sp>
      <p:pic>
        <p:nvPicPr>
          <p:cNvPr id="5" name="Picture 4" descr="A diagram of a router&#10;&#10;Description automatically generated">
            <a:extLst>
              <a:ext uri="{FF2B5EF4-FFF2-40B4-BE49-F238E27FC236}">
                <a16:creationId xmlns:a16="http://schemas.microsoft.com/office/drawing/2014/main" id="{33FD3333-4F81-5EBE-F352-C38AAB401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44" y="2373141"/>
            <a:ext cx="9815907" cy="4065366"/>
          </a:xfrm>
          <a:prstGeom prst="rect">
            <a:avLst/>
          </a:prstGeom>
        </p:spPr>
      </p:pic>
    </p:spTree>
    <p:extLst>
      <p:ext uri="{BB962C8B-B14F-4D97-AF65-F5344CB8AC3E}">
        <p14:creationId xmlns:p14="http://schemas.microsoft.com/office/powerpoint/2010/main" val="563541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3CEFD-9F91-42C9-45FB-F8DB60FEE614}"/>
              </a:ext>
            </a:extLst>
          </p:cNvPr>
          <p:cNvSpPr>
            <a:spLocks noGrp="1"/>
          </p:cNvSpPr>
          <p:nvPr>
            <p:ph idx="1"/>
          </p:nvPr>
        </p:nvSpPr>
        <p:spPr>
          <a:xfrm>
            <a:off x="0" y="163629"/>
            <a:ext cx="12192000" cy="6583680"/>
          </a:xfrm>
        </p:spPr>
        <p:txBody>
          <a:bodyPr>
            <a:normAutofit/>
          </a:bodyPr>
          <a:lstStyle/>
          <a:p>
            <a:pPr marL="0" indent="0">
              <a:buNone/>
            </a:pPr>
            <a:r>
              <a:rPr lang="en-US" sz="1800" dirty="0"/>
              <a:t>Around the world, the AWS cloud expands across 96 availability zones within 30 geographic regions.</a:t>
            </a:r>
          </a:p>
          <a:p>
            <a:pPr marL="0" indent="0">
              <a:buNone/>
            </a:pPr>
            <a:r>
              <a:rPr lang="en-IN" sz="2000" b="1" dirty="0">
                <a:solidFill>
                  <a:schemeClr val="accent5"/>
                </a:solidFill>
              </a:rPr>
              <a:t>AWS Region:</a:t>
            </a:r>
          </a:p>
          <a:p>
            <a:pPr marL="0" indent="0">
              <a:buNone/>
            </a:pPr>
            <a:r>
              <a:rPr lang="en-US" sz="1800" dirty="0"/>
              <a:t>An AWS Region is a cluster of data centers in a specific geographic area, such as the Northeastern United States or Western Europe. It is a best practice to choose a region that is geographically close to users</a:t>
            </a:r>
            <a:r>
              <a:rPr lang="en-IN" sz="1800" dirty="0"/>
              <a:t>.</a:t>
            </a:r>
          </a:p>
          <a:p>
            <a:pPr marL="0" indent="0">
              <a:buNone/>
            </a:pPr>
            <a:r>
              <a:rPr lang="en-US" sz="1800" dirty="0"/>
              <a:t>Each AWS Region includes multiple AZs. However, each AZ is restricted to a specific AWS Region. You can use multiple AZs within one Region, but you can't use the same AZ across multiple Regions. </a:t>
            </a:r>
          </a:p>
          <a:p>
            <a:pPr marL="0" indent="0">
              <a:buNone/>
            </a:pPr>
            <a:endParaRPr lang="en-US" sz="1800" dirty="0"/>
          </a:p>
          <a:p>
            <a:pPr marL="0" indent="0">
              <a:buNone/>
            </a:pPr>
            <a:r>
              <a:rPr lang="en-IN" sz="2000" b="1" dirty="0">
                <a:solidFill>
                  <a:schemeClr val="accent5"/>
                </a:solidFill>
              </a:rPr>
              <a:t>AWS Availability Zone</a:t>
            </a:r>
            <a:r>
              <a:rPr lang="en-US" sz="2000" b="1" dirty="0">
                <a:solidFill>
                  <a:schemeClr val="accent5"/>
                </a:solidFill>
              </a:rPr>
              <a:t>:</a:t>
            </a:r>
          </a:p>
          <a:p>
            <a:pPr marL="0" indent="0">
              <a:buNone/>
            </a:pPr>
            <a:r>
              <a:rPr lang="en-US" sz="1800" dirty="0"/>
              <a:t>An AZ is a standalone data center or set of data centers within a Region.</a:t>
            </a:r>
          </a:p>
          <a:p>
            <a:pPr marL="0" indent="0">
              <a:buNone/>
            </a:pPr>
            <a:r>
              <a:rPr lang="en-US" sz="1800" dirty="0"/>
              <a:t> Each AZ operates independently, so a failure in one won't affect others. In disaster recovery plans, enterprises use multiple AZs to increase redundancy and reliability.</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IN" sz="1800" dirty="0"/>
          </a:p>
          <a:p>
            <a:pPr marL="0" indent="0">
              <a:buNone/>
            </a:pPr>
            <a:endParaRPr lang="en-IN" sz="1800" dirty="0"/>
          </a:p>
        </p:txBody>
      </p:sp>
      <p:pic>
        <p:nvPicPr>
          <p:cNvPr id="5" name="Picture 4" descr="A screenshot of a computer&#10;&#10;Description automatically generated">
            <a:extLst>
              <a:ext uri="{FF2B5EF4-FFF2-40B4-BE49-F238E27FC236}">
                <a16:creationId xmlns:a16="http://schemas.microsoft.com/office/drawing/2014/main" id="{CC5A8687-0F4B-A9DB-749C-1D5A98AB8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704" y="4299450"/>
            <a:ext cx="2503328" cy="2206171"/>
          </a:xfrm>
          <a:prstGeom prst="rect">
            <a:avLst/>
          </a:prstGeom>
        </p:spPr>
      </p:pic>
    </p:spTree>
    <p:extLst>
      <p:ext uri="{BB962C8B-B14F-4D97-AF65-F5344CB8AC3E}">
        <p14:creationId xmlns:p14="http://schemas.microsoft.com/office/powerpoint/2010/main" val="564420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2B323C-0650-5627-1B20-F77C08C2B3FD}"/>
              </a:ext>
            </a:extLst>
          </p:cNvPr>
          <p:cNvSpPr>
            <a:spLocks noGrp="1"/>
          </p:cNvSpPr>
          <p:nvPr>
            <p:ph idx="1"/>
          </p:nvPr>
        </p:nvSpPr>
        <p:spPr>
          <a:xfrm>
            <a:off x="0" y="134754"/>
            <a:ext cx="12192000" cy="6723246"/>
          </a:xfrm>
        </p:spPr>
        <p:txBody>
          <a:bodyPr>
            <a:normAutofit/>
          </a:bodyPr>
          <a:lstStyle/>
          <a:p>
            <a:pPr marL="0" indent="0">
              <a:buNone/>
            </a:pPr>
            <a:r>
              <a:rPr lang="en-US" sz="2000" b="1" dirty="0">
                <a:solidFill>
                  <a:schemeClr val="accent5"/>
                </a:solidFill>
              </a:rPr>
              <a:t>AWS Region Map</a:t>
            </a:r>
          </a:p>
          <a:p>
            <a:pPr marL="0" indent="0">
              <a:buNone/>
            </a:pPr>
            <a:endParaRPr lang="en-US" sz="1800" dirty="0"/>
          </a:p>
          <a:p>
            <a:pPr marL="0" indent="0">
              <a:buNone/>
            </a:pPr>
            <a:endParaRPr lang="en-IN" sz="1800" dirty="0"/>
          </a:p>
        </p:txBody>
      </p:sp>
      <p:pic>
        <p:nvPicPr>
          <p:cNvPr id="5" name="Picture 4" descr="A map of the world&#10;&#10;Description automatically generated">
            <a:extLst>
              <a:ext uri="{FF2B5EF4-FFF2-40B4-BE49-F238E27FC236}">
                <a16:creationId xmlns:a16="http://schemas.microsoft.com/office/drawing/2014/main" id="{C08C83CB-AE3D-9E32-3AA7-244FC759C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80" y="517638"/>
            <a:ext cx="9957260" cy="345802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8378C19-C3DE-9BE2-3DCB-8C5EADE34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33" y="4120385"/>
            <a:ext cx="4512827" cy="2592896"/>
          </a:xfrm>
          <a:prstGeom prst="rect">
            <a:avLst/>
          </a:prstGeom>
        </p:spPr>
      </p:pic>
    </p:spTree>
    <p:extLst>
      <p:ext uri="{BB962C8B-B14F-4D97-AF65-F5344CB8AC3E}">
        <p14:creationId xmlns:p14="http://schemas.microsoft.com/office/powerpoint/2010/main" val="2099002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757958-514D-D491-7D11-AC2AA3629E1D}"/>
              </a:ext>
            </a:extLst>
          </p:cNvPr>
          <p:cNvSpPr>
            <a:spLocks noGrp="1"/>
          </p:cNvSpPr>
          <p:nvPr>
            <p:ph idx="1"/>
          </p:nvPr>
        </p:nvSpPr>
        <p:spPr>
          <a:xfrm>
            <a:off x="77002" y="115503"/>
            <a:ext cx="11276798" cy="6061460"/>
          </a:xfrm>
        </p:spPr>
        <p:txBody>
          <a:bodyPr>
            <a:normAutofit/>
          </a:bodyPr>
          <a:lstStyle/>
          <a:p>
            <a:pPr marL="0" indent="0">
              <a:buNone/>
            </a:pPr>
            <a:r>
              <a:rPr lang="en-US" sz="2000" b="1" dirty="0">
                <a:solidFill>
                  <a:schemeClr val="accent5"/>
                </a:solidFill>
              </a:rPr>
              <a:t>Security Groups:</a:t>
            </a:r>
          </a:p>
          <a:p>
            <a:pPr marL="0" indent="0">
              <a:buNone/>
            </a:pPr>
            <a:r>
              <a:rPr lang="en-US" sz="1800" dirty="0"/>
              <a:t>Essentially, a Security Group is a firewall configuration for your services. It defines what ports on the machine are open to incoming traffic, which directly controls the functionality available from it as well as the security of the machine.</a:t>
            </a:r>
          </a:p>
          <a:p>
            <a:pPr marL="0" indent="0">
              <a:buNone/>
            </a:pPr>
            <a:endParaRPr lang="en-US" sz="1800" dirty="0"/>
          </a:p>
          <a:p>
            <a:pPr marL="0" indent="0">
              <a:buNone/>
            </a:pPr>
            <a:r>
              <a:rPr lang="en-US" sz="1800" dirty="0"/>
              <a:t>By default, every port is closed. Many firewall systems will have “DENY” rules; AWS instead blocks everything unless there is a rule specifically allowing it to go through. This means that any packet that doesn’t match any rules will be dropped instantly. So, if you want to run a web server on your EC2 or ECS instance, you’ll need to create a security group allowing port 80 and port 443 through the firewall.</a:t>
            </a:r>
          </a:p>
          <a:p>
            <a:pPr marL="0" indent="0">
              <a:buNone/>
            </a:pPr>
            <a:endParaRPr lang="en-US" sz="1800" dirty="0"/>
          </a:p>
        </p:txBody>
      </p:sp>
      <p:pic>
        <p:nvPicPr>
          <p:cNvPr id="5" name="Picture 4" descr="A screenshot of a computer&#10;&#10;Description automatically generated">
            <a:extLst>
              <a:ext uri="{FF2B5EF4-FFF2-40B4-BE49-F238E27FC236}">
                <a16:creationId xmlns:a16="http://schemas.microsoft.com/office/drawing/2014/main" id="{8A3CBE28-76B8-C834-4883-79C58D93D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93" y="3562972"/>
            <a:ext cx="4482487" cy="2881934"/>
          </a:xfrm>
          <a:prstGeom prst="rect">
            <a:avLst/>
          </a:prstGeom>
        </p:spPr>
      </p:pic>
      <p:pic>
        <p:nvPicPr>
          <p:cNvPr id="6" name="Picture 5" descr="A close-up of a white background&#10;&#10;Description automatically generated">
            <a:extLst>
              <a:ext uri="{FF2B5EF4-FFF2-40B4-BE49-F238E27FC236}">
                <a16:creationId xmlns:a16="http://schemas.microsoft.com/office/drawing/2014/main" id="{56CDE1A5-05D8-E421-1810-1414716E9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93" y="2666347"/>
            <a:ext cx="1644735" cy="628682"/>
          </a:xfrm>
          <a:prstGeom prst="rect">
            <a:avLst/>
          </a:prstGeom>
        </p:spPr>
      </p:pic>
    </p:spTree>
    <p:extLst>
      <p:ext uri="{BB962C8B-B14F-4D97-AF65-F5344CB8AC3E}">
        <p14:creationId xmlns:p14="http://schemas.microsoft.com/office/powerpoint/2010/main" val="2968152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54FF4C-B7CC-1ED4-537E-B7A60AF42237}"/>
              </a:ext>
            </a:extLst>
          </p:cNvPr>
          <p:cNvSpPr>
            <a:spLocks noGrp="1"/>
          </p:cNvSpPr>
          <p:nvPr>
            <p:ph idx="1"/>
          </p:nvPr>
        </p:nvSpPr>
        <p:spPr>
          <a:xfrm>
            <a:off x="0" y="86626"/>
            <a:ext cx="12192000" cy="6771373"/>
          </a:xfrm>
        </p:spPr>
        <p:txBody>
          <a:bodyPr>
            <a:normAutofit/>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2000" b="1" dirty="0">
                <a:solidFill>
                  <a:schemeClr val="accent5"/>
                </a:solidFill>
              </a:rPr>
              <a:t>Rules:</a:t>
            </a:r>
          </a:p>
          <a:p>
            <a:pPr marL="0" indent="0">
              <a:buNone/>
            </a:pPr>
            <a:r>
              <a:rPr lang="en-US" sz="1800" dirty="0"/>
              <a:t>1.Inbound</a:t>
            </a:r>
          </a:p>
          <a:p>
            <a:pPr marL="0" indent="0">
              <a:buNone/>
            </a:pPr>
            <a:r>
              <a:rPr lang="en-US" sz="1800" dirty="0"/>
              <a:t>2.Outbound</a:t>
            </a:r>
          </a:p>
          <a:p>
            <a:pPr marL="0" indent="0">
              <a:buNone/>
            </a:pPr>
            <a:endParaRPr lang="en-US" sz="1800" dirty="0"/>
          </a:p>
          <a:p>
            <a:pPr marL="0" indent="0">
              <a:buNone/>
            </a:pPr>
            <a:r>
              <a:rPr lang="en-US" sz="2000" b="1" dirty="0">
                <a:solidFill>
                  <a:schemeClr val="accent5"/>
                </a:solidFill>
              </a:rPr>
              <a:t>1.Inbound:</a:t>
            </a:r>
          </a:p>
          <a:p>
            <a:pPr marL="0" indent="0">
              <a:buNone/>
            </a:pPr>
            <a:r>
              <a:rPr lang="en-US" sz="1800" dirty="0"/>
              <a:t>When you create a security group, it has no inbound rules. No inbound traffic originating from another host to your instance is allowed until you add inbound rules to the security group.</a:t>
            </a:r>
          </a:p>
          <a:p>
            <a:pPr marL="0" indent="0">
              <a:buNone/>
            </a:pPr>
            <a:r>
              <a:rPr lang="en-US" sz="1800" dirty="0"/>
              <a:t>The inbound rule in your security group must allow traffic on all ports. It needs to do this because the destination port number of any inbound return packets is set to a randomly allocated port number.</a:t>
            </a:r>
          </a:p>
          <a:p>
            <a:pPr marL="0" indent="0">
              <a:buNone/>
            </a:pPr>
            <a:endParaRPr lang="en-US" sz="1800" dirty="0"/>
          </a:p>
          <a:p>
            <a:pPr marL="0" indent="0">
              <a:buNone/>
            </a:pPr>
            <a:endParaRPr lang="en-US" sz="1800" dirty="0"/>
          </a:p>
          <a:p>
            <a:pPr marL="0" indent="0">
              <a:buNone/>
            </a:pPr>
            <a:endParaRPr lang="en-IN" sz="1800" dirty="0"/>
          </a:p>
        </p:txBody>
      </p:sp>
      <p:pic>
        <p:nvPicPr>
          <p:cNvPr id="7" name="Picture 6" descr="A screenshot of a security group&#10;&#10;Description automatically generated">
            <a:extLst>
              <a:ext uri="{FF2B5EF4-FFF2-40B4-BE49-F238E27FC236}">
                <a16:creationId xmlns:a16="http://schemas.microsoft.com/office/drawing/2014/main" id="{39E03FB9-03F8-15A1-4FCF-A1727D76F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84" y="86626"/>
            <a:ext cx="5112013" cy="3219615"/>
          </a:xfrm>
          <a:prstGeom prst="rect">
            <a:avLst/>
          </a:prstGeom>
        </p:spPr>
      </p:pic>
    </p:spTree>
    <p:extLst>
      <p:ext uri="{BB962C8B-B14F-4D97-AF65-F5344CB8AC3E}">
        <p14:creationId xmlns:p14="http://schemas.microsoft.com/office/powerpoint/2010/main" val="1058633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B925BB-1337-04D9-C964-9113B0C9643C}"/>
              </a:ext>
            </a:extLst>
          </p:cNvPr>
          <p:cNvSpPr>
            <a:spLocks noGrp="1"/>
          </p:cNvSpPr>
          <p:nvPr>
            <p:ph idx="1"/>
          </p:nvPr>
        </p:nvSpPr>
        <p:spPr>
          <a:xfrm>
            <a:off x="0" y="134754"/>
            <a:ext cx="12192000" cy="6805061"/>
          </a:xfrm>
        </p:spPr>
        <p:txBody>
          <a:bodyPr>
            <a:normAutofit/>
          </a:bodyPr>
          <a:lstStyle/>
          <a:p>
            <a:pPr marL="0" indent="0">
              <a:buNone/>
            </a:pPr>
            <a:r>
              <a:rPr lang="en-US" sz="2000" b="1" dirty="0">
                <a:solidFill>
                  <a:schemeClr val="accent5"/>
                </a:solidFill>
              </a:rPr>
              <a:t>outbound rule:</a:t>
            </a:r>
          </a:p>
          <a:p>
            <a:pPr marL="0" indent="0">
              <a:buNone/>
            </a:pPr>
            <a:r>
              <a:rPr lang="en-US" sz="1800" dirty="0"/>
              <a:t>By default, a security group includes an outbound rule that allows all outbound traffic. We recommend that were move this default rule and add outbound rules that allow specific outbound traffic only.</a:t>
            </a:r>
          </a:p>
          <a:p>
            <a:pPr marL="0" indent="0">
              <a:buNone/>
            </a:pPr>
            <a:endParaRPr lang="en-US" sz="1800" dirty="0"/>
          </a:p>
          <a:p>
            <a:pPr marL="0" indent="0">
              <a:buNone/>
            </a:pPr>
            <a:r>
              <a:rPr lang="en-US" sz="2000" b="1" dirty="0"/>
              <a:t>CIDR:</a:t>
            </a:r>
          </a:p>
          <a:p>
            <a:pPr marL="0" indent="0">
              <a:buNone/>
            </a:pPr>
            <a:r>
              <a:rPr lang="en-US" sz="1800" dirty="0"/>
              <a:t>Classless Inter-Domain Routing (CIDR) is a group of IP addresses that are allocated to the customer when they demand a fixed number of IP addresses.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2000" b="1" dirty="0">
                <a:solidFill>
                  <a:schemeClr val="accent1"/>
                </a:solidFill>
              </a:rPr>
              <a:t>IPV4 (Internet Protocol Version 4):</a:t>
            </a:r>
          </a:p>
          <a:p>
            <a:pPr marL="0" indent="0">
              <a:buNone/>
            </a:pPr>
            <a:r>
              <a:rPr lang="en-US" sz="1800" dirty="0"/>
              <a:t>It is the first version of Internet Protocol address. </a:t>
            </a:r>
          </a:p>
          <a:p>
            <a:pPr marL="0" indent="0">
              <a:buNone/>
            </a:pPr>
            <a:r>
              <a:rPr lang="en-US" sz="1800" dirty="0"/>
              <a:t>The address size of IPV4 is 32 bit number. In this Internet Protocol Security (</a:t>
            </a:r>
            <a:r>
              <a:rPr lang="en-US" sz="1800" dirty="0" err="1"/>
              <a:t>IPSec</a:t>
            </a:r>
            <a:r>
              <a:rPr lang="en-US" sz="1800" dirty="0"/>
              <a:t>) with respect to network security is optional. It is having 4,294,967,296 number of address still we are seeing a shortage in network addresses as the use of network &amp; virtual devices are increasing rapidly.</a:t>
            </a:r>
          </a:p>
          <a:p>
            <a:pPr marL="0" indent="0">
              <a:buNone/>
            </a:pPr>
            <a:r>
              <a:rPr lang="en-US" sz="1800" b="1" dirty="0"/>
              <a:t>EX</a:t>
            </a:r>
            <a:r>
              <a:rPr lang="en-US" sz="1800" dirty="0"/>
              <a:t>:192.168.98.1</a:t>
            </a:r>
          </a:p>
          <a:p>
            <a:pPr marL="0" indent="0">
              <a:buNone/>
            </a:pPr>
            <a:endParaRPr lang="en-US" sz="1800" dirty="0"/>
          </a:p>
          <a:p>
            <a:pPr marL="0" indent="0">
              <a:buNone/>
            </a:pPr>
            <a:endParaRPr lang="en-IN" sz="1800" dirty="0"/>
          </a:p>
        </p:txBody>
      </p:sp>
      <p:pic>
        <p:nvPicPr>
          <p:cNvPr id="4" name="Picture 3" descr="A white rectangular object with a black line&#10;&#10;Description automatically generated">
            <a:extLst>
              <a:ext uri="{FF2B5EF4-FFF2-40B4-BE49-F238E27FC236}">
                <a16:creationId xmlns:a16="http://schemas.microsoft.com/office/drawing/2014/main" id="{6D9549C5-258F-ADBD-1D4B-1CC337883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96" y="2886046"/>
            <a:ext cx="7014228" cy="1289713"/>
          </a:xfrm>
          <a:prstGeom prst="rect">
            <a:avLst/>
          </a:prstGeom>
        </p:spPr>
      </p:pic>
    </p:spTree>
    <p:extLst>
      <p:ext uri="{BB962C8B-B14F-4D97-AF65-F5344CB8AC3E}">
        <p14:creationId xmlns:p14="http://schemas.microsoft.com/office/powerpoint/2010/main" val="3178626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140CBE-B157-B091-B3EF-0F6217117B2A}"/>
              </a:ext>
            </a:extLst>
          </p:cNvPr>
          <p:cNvSpPr>
            <a:spLocks noGrp="1"/>
          </p:cNvSpPr>
          <p:nvPr>
            <p:ph idx="1"/>
          </p:nvPr>
        </p:nvSpPr>
        <p:spPr>
          <a:xfrm>
            <a:off x="94268" y="84841"/>
            <a:ext cx="12097732" cy="6702458"/>
          </a:xfrm>
        </p:spPr>
        <p:txBody>
          <a:bodyPr>
            <a:normAutofit/>
          </a:bodyPr>
          <a:lstStyle/>
          <a:p>
            <a:pPr marL="0" indent="0">
              <a:buNone/>
            </a:pPr>
            <a:r>
              <a:rPr lang="en-US" sz="2000" b="1" dirty="0"/>
              <a:t>IPV6 (Internet Protocol Version 6): </a:t>
            </a:r>
          </a:p>
          <a:p>
            <a:pPr marL="0" indent="0">
              <a:buNone/>
            </a:pPr>
            <a:r>
              <a:rPr lang="en-US" sz="1800" dirty="0"/>
              <a:t>It is the recent version of Internet Protocol address.</a:t>
            </a:r>
          </a:p>
          <a:p>
            <a:pPr marL="0" indent="0">
              <a:buNone/>
            </a:pPr>
            <a:r>
              <a:rPr lang="en-US" sz="1800" dirty="0"/>
              <a:t> The address size of IPV6 is 128-bit number. In this Internet Protocol Security (</a:t>
            </a:r>
            <a:r>
              <a:rPr lang="en-US" sz="1800" dirty="0" err="1"/>
              <a:t>IPSec</a:t>
            </a:r>
            <a:r>
              <a:rPr lang="en-US" sz="1800" dirty="0"/>
              <a:t>) with respect to network security is mandatory. It allows 3.4 x 10^38 unique IP addresses which seems to be more than sufficient to support trillions of internet devices present now or coming in future.</a:t>
            </a:r>
          </a:p>
          <a:p>
            <a:pPr marL="0" indent="0">
              <a:buNone/>
            </a:pPr>
            <a:r>
              <a:rPr lang="en-US" sz="1800" b="1" dirty="0"/>
              <a:t>EX:</a:t>
            </a:r>
            <a:r>
              <a:rPr lang="en-US" sz="1800" dirty="0"/>
              <a:t> 2345:0425:2CA1:0000:0000:0567:5673:23b5</a:t>
            </a:r>
          </a:p>
          <a:p>
            <a:pPr marL="0" indent="0">
              <a:buNone/>
            </a:pPr>
            <a:r>
              <a:rPr lang="en-US" sz="1800" dirty="0"/>
              <a:t>IP classes:</a:t>
            </a:r>
          </a:p>
          <a:p>
            <a:pPr marL="0" indent="0">
              <a:buNone/>
            </a:pPr>
            <a:endParaRPr lang="en-US" sz="1800" dirty="0"/>
          </a:p>
          <a:p>
            <a:pPr marL="0" indent="0">
              <a:buNone/>
            </a:pPr>
            <a:endParaRPr lang="en-IN" sz="1800" dirty="0"/>
          </a:p>
        </p:txBody>
      </p:sp>
      <p:pic>
        <p:nvPicPr>
          <p:cNvPr id="5" name="Picture 4" descr="A blue and yellow rectangular boxes with white text&#10;&#10;Description automatically generated">
            <a:extLst>
              <a:ext uri="{FF2B5EF4-FFF2-40B4-BE49-F238E27FC236}">
                <a16:creationId xmlns:a16="http://schemas.microsoft.com/office/drawing/2014/main" id="{18295582-8C7D-325E-5179-B91FA04F8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2316479"/>
            <a:ext cx="4830866" cy="3088323"/>
          </a:xfrm>
          <a:prstGeom prst="rect">
            <a:avLst/>
          </a:prstGeom>
        </p:spPr>
      </p:pic>
    </p:spTree>
    <p:extLst>
      <p:ext uri="{BB962C8B-B14F-4D97-AF65-F5344CB8AC3E}">
        <p14:creationId xmlns:p14="http://schemas.microsoft.com/office/powerpoint/2010/main" val="3382207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3C784E9-0278-A499-112E-D72F6735F13A}"/>
              </a:ext>
            </a:extLst>
          </p:cNvPr>
          <p:cNvSpPr>
            <a:spLocks noGrp="1"/>
          </p:cNvSpPr>
          <p:nvPr>
            <p:ph idx="1"/>
          </p:nvPr>
        </p:nvSpPr>
        <p:spPr>
          <a:xfrm>
            <a:off x="131975" y="179109"/>
            <a:ext cx="11221825" cy="5997854"/>
          </a:xfrm>
        </p:spPr>
        <p:txBody>
          <a:bodyPr/>
          <a:lstStyle/>
          <a:p>
            <a:pPr marL="0" indent="0">
              <a:buNone/>
            </a:pPr>
            <a:endParaRPr lang="en-US" dirty="0"/>
          </a:p>
          <a:p>
            <a:endParaRPr lang="en-IN" dirty="0"/>
          </a:p>
          <a:p>
            <a:endParaRPr lang="en-IN" dirty="0"/>
          </a:p>
          <a:p>
            <a:endParaRPr lang="en-IN" dirty="0"/>
          </a:p>
          <a:p>
            <a:endParaRPr lang="en-IN" dirty="0"/>
          </a:p>
          <a:p>
            <a:endParaRPr lang="en-IN" dirty="0"/>
          </a:p>
          <a:p>
            <a:endParaRPr lang="en-IN" dirty="0"/>
          </a:p>
          <a:p>
            <a:endParaRPr lang="en-IN" dirty="0"/>
          </a:p>
          <a:p>
            <a:r>
              <a:rPr lang="en-IN" sz="2000" b="1" dirty="0"/>
              <a:t>Network ID:</a:t>
            </a:r>
          </a:p>
          <a:p>
            <a:r>
              <a:rPr lang="en-US" sz="1800" dirty="0"/>
              <a:t>It is the part of the left-hand IP address that identifies the specific network where the device is located. In the normal home network, where the device has an IP address 192.168.1.32, the 192.168.1 part of the address will be the network ID. It is customary to fill in the last part that is not zero, so we can say that the device’s network ID is 192.168.1.0.</a:t>
            </a:r>
            <a:endParaRPr lang="en-IN" sz="1800" dirty="0"/>
          </a:p>
          <a:p>
            <a:endParaRPr lang="en-IN" dirty="0"/>
          </a:p>
          <a:p>
            <a:endParaRPr lang="en-IN" dirty="0"/>
          </a:p>
        </p:txBody>
      </p:sp>
      <p:pic>
        <p:nvPicPr>
          <p:cNvPr id="9" name="Picture 8" descr="A screenshot of a computer&#10;&#10;Description automatically generated">
            <a:extLst>
              <a:ext uri="{FF2B5EF4-FFF2-40B4-BE49-F238E27FC236}">
                <a16:creationId xmlns:a16="http://schemas.microsoft.com/office/drawing/2014/main" id="{5855DBE4-9D1B-D5AA-AC10-08835B9D9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04" y="179109"/>
            <a:ext cx="5008668" cy="3851203"/>
          </a:xfrm>
          <a:prstGeom prst="rect">
            <a:avLst/>
          </a:prstGeom>
        </p:spPr>
      </p:pic>
    </p:spTree>
    <p:extLst>
      <p:ext uri="{BB962C8B-B14F-4D97-AF65-F5344CB8AC3E}">
        <p14:creationId xmlns:p14="http://schemas.microsoft.com/office/powerpoint/2010/main" val="1155019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1B106-7784-2F5B-B445-5F2DCF424131}"/>
              </a:ext>
            </a:extLst>
          </p:cNvPr>
          <p:cNvSpPr>
            <a:spLocks noGrp="1"/>
          </p:cNvSpPr>
          <p:nvPr>
            <p:ph idx="1"/>
          </p:nvPr>
        </p:nvSpPr>
        <p:spPr>
          <a:xfrm>
            <a:off x="84841" y="188536"/>
            <a:ext cx="12019175" cy="6669464"/>
          </a:xfrm>
        </p:spPr>
        <p:txBody>
          <a:bodyPr>
            <a:normAutofit/>
          </a:bodyPr>
          <a:lstStyle/>
          <a:p>
            <a:pPr marL="0" indent="0">
              <a:buNone/>
            </a:pPr>
            <a:r>
              <a:rPr lang="en-US" sz="2000" b="1" dirty="0"/>
              <a:t>Hosting ID:</a:t>
            </a:r>
          </a:p>
          <a:p>
            <a:pPr marL="0" indent="0">
              <a:buNone/>
            </a:pPr>
            <a:r>
              <a:rPr lang="en-US" sz="1800" dirty="0"/>
              <a:t>The host ID is part of the IP address that was not taken by the network ID. Identifies a specific device (in the TCP / IP world, we call devices “host”) in that network. Continuing with our example of the IP address 192.168.1.32, the host ID will be 32- the unique host ID on the 192.168.1.0 network.</a:t>
            </a:r>
          </a:p>
          <a:p>
            <a:pPr marL="0" indent="0">
              <a:buNone/>
            </a:pPr>
            <a:endParaRPr lang="en-US" sz="1800" dirty="0"/>
          </a:p>
          <a:p>
            <a:pPr marL="0" indent="0">
              <a:buNone/>
            </a:pPr>
            <a:endParaRPr lang="en-IN" sz="1800" dirty="0"/>
          </a:p>
        </p:txBody>
      </p:sp>
      <p:pic>
        <p:nvPicPr>
          <p:cNvPr id="5" name="Picture 4" descr="A screenshot of a computer&#10;&#10;Description automatically generated">
            <a:extLst>
              <a:ext uri="{FF2B5EF4-FFF2-40B4-BE49-F238E27FC236}">
                <a16:creationId xmlns:a16="http://schemas.microsoft.com/office/drawing/2014/main" id="{11F79738-AFAD-8C0F-29A6-2E450EBB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81" y="2100187"/>
            <a:ext cx="4971068" cy="3110885"/>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B59BFA92-2E06-40DC-DE1F-EFDD691C9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28" y="2020420"/>
            <a:ext cx="5245370" cy="3270418"/>
          </a:xfrm>
          <a:prstGeom prst="rect">
            <a:avLst/>
          </a:prstGeom>
        </p:spPr>
      </p:pic>
    </p:spTree>
    <p:extLst>
      <p:ext uri="{BB962C8B-B14F-4D97-AF65-F5344CB8AC3E}">
        <p14:creationId xmlns:p14="http://schemas.microsoft.com/office/powerpoint/2010/main" val="1019970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E430D62-40ED-ECF3-7F86-8E2D7EF0A69B}"/>
              </a:ext>
            </a:extLst>
          </p:cNvPr>
          <p:cNvSpPr>
            <a:spLocks noGrp="1"/>
          </p:cNvSpPr>
          <p:nvPr>
            <p:ph idx="1"/>
          </p:nvPr>
        </p:nvSpPr>
        <p:spPr>
          <a:xfrm>
            <a:off x="-1" y="131975"/>
            <a:ext cx="12019175" cy="6532776"/>
          </a:xfrm>
        </p:spPr>
        <p:txBody>
          <a:bodyPr>
            <a:normAutofit/>
          </a:bodyPr>
          <a:lstStyle/>
          <a:p>
            <a:r>
              <a:rPr lang="en-US" sz="1800" dirty="0"/>
              <a:t>The Five Ip’s will be reserved in each subnet:</a:t>
            </a:r>
            <a:endParaRPr lang="en-IN" sz="1800" dirty="0"/>
          </a:p>
        </p:txBody>
      </p:sp>
      <p:pic>
        <p:nvPicPr>
          <p:cNvPr id="9" name="Picture 8" descr="A screenshot of a computer&#10;&#10;Description automatically generated">
            <a:extLst>
              <a:ext uri="{FF2B5EF4-FFF2-40B4-BE49-F238E27FC236}">
                <a16:creationId xmlns:a16="http://schemas.microsoft.com/office/drawing/2014/main" id="{5D3BBE8D-25A3-3F6B-63C0-77B635DE2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5" y="850822"/>
            <a:ext cx="8107051" cy="5630486"/>
          </a:xfrm>
          <a:prstGeom prst="rect">
            <a:avLst/>
          </a:prstGeom>
        </p:spPr>
      </p:pic>
    </p:spTree>
    <p:extLst>
      <p:ext uri="{BB962C8B-B14F-4D97-AF65-F5344CB8AC3E}">
        <p14:creationId xmlns:p14="http://schemas.microsoft.com/office/powerpoint/2010/main" val="398466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E916A-24CE-3724-F973-01112CC9934B}"/>
              </a:ext>
            </a:extLst>
          </p:cNvPr>
          <p:cNvSpPr>
            <a:spLocks noGrp="1"/>
          </p:cNvSpPr>
          <p:nvPr>
            <p:ph idx="1"/>
          </p:nvPr>
        </p:nvSpPr>
        <p:spPr>
          <a:xfrm>
            <a:off x="282804" y="216816"/>
            <a:ext cx="11840066" cy="6641184"/>
          </a:xfrm>
        </p:spPr>
        <p:txBody>
          <a:bodyPr>
            <a:normAutofit/>
          </a:bodyPr>
          <a:lstStyle/>
          <a:p>
            <a:pPr marL="0" indent="0">
              <a:buNone/>
            </a:pPr>
            <a:r>
              <a:rPr lang="en-US" sz="1800" dirty="0"/>
              <a:t>Look on below image and click on create an AWS account.</a:t>
            </a:r>
          </a:p>
          <a:p>
            <a:pPr marL="0" indent="0">
              <a:buNone/>
            </a:pPr>
            <a:endParaRPr lang="en-US"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dirty="0"/>
              <a:t>provide the details as required  on below images.</a:t>
            </a:r>
          </a:p>
        </p:txBody>
      </p:sp>
      <p:pic>
        <p:nvPicPr>
          <p:cNvPr id="5" name="Picture 4" descr="A screenshot of a computer&#10;&#10;Description automatically generated">
            <a:extLst>
              <a:ext uri="{FF2B5EF4-FFF2-40B4-BE49-F238E27FC236}">
                <a16:creationId xmlns:a16="http://schemas.microsoft.com/office/drawing/2014/main" id="{692645B5-4133-CF3B-7DFF-509BAB72B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59" y="858494"/>
            <a:ext cx="3574927" cy="1556051"/>
          </a:xfrm>
          <a:prstGeom prst="rect">
            <a:avLst/>
          </a:prstGeom>
        </p:spPr>
      </p:pic>
      <p:pic>
        <p:nvPicPr>
          <p:cNvPr id="7" name="Picture 6" descr="A screenshot of a sign up form&#10;&#10;Description automatically generated">
            <a:extLst>
              <a:ext uri="{FF2B5EF4-FFF2-40B4-BE49-F238E27FC236}">
                <a16:creationId xmlns:a16="http://schemas.microsoft.com/office/drawing/2014/main" id="{EC3623D0-AC3F-7B9E-B245-03966C1DA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98" y="2907320"/>
            <a:ext cx="3167482" cy="3092185"/>
          </a:xfrm>
          <a:prstGeom prst="rect">
            <a:avLst/>
          </a:prstGeom>
        </p:spPr>
      </p:pic>
      <p:pic>
        <p:nvPicPr>
          <p:cNvPr id="8" name="Content Placeholder 4" descr="A screenshot of a web page&#10;&#10;Description automatically generated">
            <a:extLst>
              <a:ext uri="{FF2B5EF4-FFF2-40B4-BE49-F238E27FC236}">
                <a16:creationId xmlns:a16="http://schemas.microsoft.com/office/drawing/2014/main" id="{7288042C-CF53-1EAD-DD7E-B5E2B2CA2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760" y="2754920"/>
            <a:ext cx="5323888" cy="3680920"/>
          </a:xfrm>
          <a:prstGeom prst="rect">
            <a:avLst/>
          </a:prstGeom>
        </p:spPr>
      </p:pic>
    </p:spTree>
    <p:extLst>
      <p:ext uri="{BB962C8B-B14F-4D97-AF65-F5344CB8AC3E}">
        <p14:creationId xmlns:p14="http://schemas.microsoft.com/office/powerpoint/2010/main" val="3335061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13241-0D9C-5248-727F-C7654F287676}"/>
              </a:ext>
            </a:extLst>
          </p:cNvPr>
          <p:cNvSpPr>
            <a:spLocks noGrp="1"/>
          </p:cNvSpPr>
          <p:nvPr>
            <p:ph idx="1"/>
          </p:nvPr>
        </p:nvSpPr>
        <p:spPr>
          <a:xfrm>
            <a:off x="0" y="122548"/>
            <a:ext cx="12122870" cy="6608190"/>
          </a:xfrm>
        </p:spPr>
        <p:txBody>
          <a:bodyPr>
            <a:normAutofit/>
          </a:bodyPr>
          <a:lstStyle/>
          <a:p>
            <a:pPr marL="0" indent="0">
              <a:buNone/>
            </a:pPr>
            <a:r>
              <a:rPr lang="en-US" sz="1800" dirty="0"/>
              <a:t> Any octet that's 255 is just 11111111 in binary. This means that 255.255.255.0 is really 11111111.11111111.11111111.00000000 in binary.</a:t>
            </a:r>
          </a:p>
          <a:p>
            <a:pPr marL="0" indent="0">
              <a:buNone/>
            </a:pPr>
            <a:r>
              <a:rPr lang="en-US" sz="1800" dirty="0"/>
              <a:t>Now let's look at a subnet mask and IP address together and calculate which parts of the IP address are the network bits and host bits.</a:t>
            </a:r>
          </a:p>
          <a:p>
            <a:pPr marL="0" indent="0">
              <a:buNone/>
            </a:pPr>
            <a:r>
              <a:rPr lang="en-US" sz="1800" dirty="0"/>
              <a:t>Here are the two in both decimal and binary:</a:t>
            </a:r>
          </a:p>
          <a:p>
            <a:pPr marL="0" indent="0">
              <a:buNone/>
            </a:pPr>
            <a:endParaRPr lang="en-US" sz="1800" dirty="0"/>
          </a:p>
          <a:p>
            <a:pPr marL="0" indent="0">
              <a:buNone/>
            </a:pPr>
            <a:endParaRPr lang="en-US" sz="1800" dirty="0"/>
          </a:p>
          <a:p>
            <a:endParaRPr lang="en-IN" sz="1800" dirty="0"/>
          </a:p>
          <a:p>
            <a:endParaRPr lang="en-IN" sz="1800" dirty="0"/>
          </a:p>
          <a:p>
            <a:endParaRPr lang="en-IN" sz="1800" dirty="0"/>
          </a:p>
          <a:p>
            <a:endParaRPr lang="en-IN" sz="1800" dirty="0"/>
          </a:p>
          <a:p>
            <a:endParaRPr lang="en-IN" sz="1800" dirty="0"/>
          </a:p>
          <a:p>
            <a:pPr marL="0" indent="0">
              <a:buNone/>
            </a:pPr>
            <a:r>
              <a:rPr lang="en-IN" sz="1800" dirty="0"/>
              <a:t>2^(7)    2^(6)     2^(5)    2^(4)    2^(3)     2^(2)    2^(1)    2^(0)</a:t>
            </a:r>
          </a:p>
          <a:p>
            <a:endParaRPr lang="en-IN" sz="1800" dirty="0"/>
          </a:p>
          <a:p>
            <a:endParaRPr lang="en-IN" sz="1800" dirty="0"/>
          </a:p>
          <a:p>
            <a:endParaRPr lang="en-IN" sz="1800" dirty="0"/>
          </a:p>
          <a:p>
            <a:endParaRPr lang="en-IN" sz="1800" dirty="0"/>
          </a:p>
          <a:p>
            <a:endParaRPr lang="en-IN" sz="1800" dirty="0"/>
          </a:p>
          <a:p>
            <a:endParaRPr lang="en-IN" sz="1800" dirty="0"/>
          </a:p>
        </p:txBody>
      </p:sp>
      <p:pic>
        <p:nvPicPr>
          <p:cNvPr id="9" name="Picture 8" descr="A screenshot of a computer&#10;&#10;Description automatically generated">
            <a:extLst>
              <a:ext uri="{FF2B5EF4-FFF2-40B4-BE49-F238E27FC236}">
                <a16:creationId xmlns:a16="http://schemas.microsoft.com/office/drawing/2014/main" id="{2122BFD2-B1BD-5E1A-8889-EEFDA3C8F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46" y="1873728"/>
            <a:ext cx="5886753" cy="179079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D029958-0AC2-B073-CDFA-BE593AF1B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37" y="4647953"/>
            <a:ext cx="4412230" cy="847873"/>
          </a:xfrm>
          <a:prstGeom prst="rect">
            <a:avLst/>
          </a:prstGeom>
        </p:spPr>
      </p:pic>
      <p:pic>
        <p:nvPicPr>
          <p:cNvPr id="13" name="Picture 12" descr="A yellow and green squares with black numbers&#10;&#10;Description automatically generated">
            <a:extLst>
              <a:ext uri="{FF2B5EF4-FFF2-40B4-BE49-F238E27FC236}">
                <a16:creationId xmlns:a16="http://schemas.microsoft.com/office/drawing/2014/main" id="{BD879E8F-656B-9E9A-7133-FC438D8BC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492" y="3664520"/>
            <a:ext cx="5597808" cy="2105551"/>
          </a:xfrm>
          <a:prstGeom prst="rect">
            <a:avLst/>
          </a:prstGeom>
        </p:spPr>
      </p:pic>
    </p:spTree>
    <p:extLst>
      <p:ext uri="{BB962C8B-B14F-4D97-AF65-F5344CB8AC3E}">
        <p14:creationId xmlns:p14="http://schemas.microsoft.com/office/powerpoint/2010/main" val="153752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29CD6B-2500-83F2-4EBC-3E4DB9257934}"/>
              </a:ext>
            </a:extLst>
          </p:cNvPr>
          <p:cNvSpPr>
            <a:spLocks noGrp="1"/>
          </p:cNvSpPr>
          <p:nvPr>
            <p:ph idx="1"/>
          </p:nvPr>
        </p:nvSpPr>
        <p:spPr>
          <a:xfrm>
            <a:off x="0" y="189864"/>
            <a:ext cx="12192000" cy="6769735"/>
          </a:xfrm>
        </p:spPr>
        <p:txBody>
          <a:bodyPr>
            <a:normAutofit/>
          </a:bodyPr>
          <a:lstStyle/>
          <a:p>
            <a:pPr marL="0" indent="0">
              <a:buNone/>
            </a:pPr>
            <a:r>
              <a:rPr lang="en-IN" sz="2000" b="1" dirty="0">
                <a:solidFill>
                  <a:srgbClr val="00B050"/>
                </a:solidFill>
              </a:rPr>
              <a:t>Creating VPC, Subnets, Route tables, Internet gateway:</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2000" b="1" dirty="0">
                <a:solidFill>
                  <a:srgbClr val="00B050"/>
                </a:solidFill>
              </a:rPr>
              <a:t>Select the VPC and click on create VPC to create new VPC:</a:t>
            </a:r>
          </a:p>
          <a:p>
            <a:pPr marL="0" indent="0">
              <a:buNone/>
            </a:pPr>
            <a:endParaRPr lang="en-IN" sz="1800" dirty="0"/>
          </a:p>
        </p:txBody>
      </p:sp>
      <p:pic>
        <p:nvPicPr>
          <p:cNvPr id="5" name="Picture 4">
            <a:extLst>
              <a:ext uri="{FF2B5EF4-FFF2-40B4-BE49-F238E27FC236}">
                <a16:creationId xmlns:a16="http://schemas.microsoft.com/office/drawing/2014/main" id="{3763365F-7FAC-9BF6-790A-53E5FC9FF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39" y="3845560"/>
            <a:ext cx="6408867" cy="2421752"/>
          </a:xfrm>
          <a:prstGeom prst="rect">
            <a:avLst/>
          </a:prstGeom>
        </p:spPr>
      </p:pic>
      <p:pic>
        <p:nvPicPr>
          <p:cNvPr id="7" name="Picture 6">
            <a:extLst>
              <a:ext uri="{FF2B5EF4-FFF2-40B4-BE49-F238E27FC236}">
                <a16:creationId xmlns:a16="http://schemas.microsoft.com/office/drawing/2014/main" id="{251195BD-6721-78AF-3E23-FB52376F4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0" y="589240"/>
            <a:ext cx="3091860" cy="2627515"/>
          </a:xfrm>
          <a:prstGeom prst="rect">
            <a:avLst/>
          </a:prstGeom>
        </p:spPr>
      </p:pic>
      <p:pic>
        <p:nvPicPr>
          <p:cNvPr id="9" name="Picture 8">
            <a:extLst>
              <a:ext uri="{FF2B5EF4-FFF2-40B4-BE49-F238E27FC236}">
                <a16:creationId xmlns:a16="http://schemas.microsoft.com/office/drawing/2014/main" id="{B80EB091-06F9-9166-74F1-F09613E90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99" y="3845560"/>
            <a:ext cx="4763161" cy="2421752"/>
          </a:xfrm>
          <a:prstGeom prst="rect">
            <a:avLst/>
          </a:prstGeom>
        </p:spPr>
      </p:pic>
    </p:spTree>
    <p:extLst>
      <p:ext uri="{BB962C8B-B14F-4D97-AF65-F5344CB8AC3E}">
        <p14:creationId xmlns:p14="http://schemas.microsoft.com/office/powerpoint/2010/main" val="2535452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88D8B-5EED-6817-451F-ABA2660BD361}"/>
              </a:ext>
            </a:extLst>
          </p:cNvPr>
          <p:cNvSpPr>
            <a:spLocks noGrp="1"/>
          </p:cNvSpPr>
          <p:nvPr>
            <p:ph idx="1"/>
          </p:nvPr>
        </p:nvSpPr>
        <p:spPr>
          <a:xfrm>
            <a:off x="81280" y="142240"/>
            <a:ext cx="12110720" cy="6715760"/>
          </a:xfrm>
        </p:spPr>
        <p:txBody>
          <a:bodyPr>
            <a:normAutofit/>
          </a:bodyPr>
          <a:lstStyle/>
          <a:p>
            <a:pPr marL="0" indent="0">
              <a:buNone/>
            </a:pPr>
            <a:r>
              <a:rPr lang="en-IN" sz="2000" b="1" dirty="0">
                <a:solidFill>
                  <a:srgbClr val="00B050"/>
                </a:solidFill>
              </a:rPr>
              <a:t>Fill the VPC name Tag and CIDR range as shown below and click on create VPC:</a:t>
            </a:r>
          </a:p>
          <a:p>
            <a:pPr marL="0" indent="0">
              <a:buNone/>
            </a:pPr>
            <a:endParaRPr lang="en-IN" sz="2000" b="1" dirty="0">
              <a:solidFill>
                <a:srgbClr val="00B050"/>
              </a:solidFill>
            </a:endParaRP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2000" b="1" dirty="0">
                <a:solidFill>
                  <a:srgbClr val="00B050"/>
                </a:solidFill>
              </a:rPr>
              <a:t>The VPC will be created with the name tag and VPC-ID</a:t>
            </a:r>
          </a:p>
          <a:p>
            <a:pPr marL="0" indent="0">
              <a:buNone/>
            </a:pPr>
            <a:endParaRPr lang="en-IN" sz="1800" dirty="0"/>
          </a:p>
          <a:p>
            <a:pPr marL="0" indent="0">
              <a:buNone/>
            </a:pPr>
            <a:endParaRPr lang="en-IN" sz="1800" dirty="0"/>
          </a:p>
          <a:p>
            <a:pPr marL="0" indent="0">
              <a:buNone/>
            </a:pPr>
            <a:endParaRPr lang="en-IN" sz="1800" dirty="0"/>
          </a:p>
        </p:txBody>
      </p:sp>
      <p:pic>
        <p:nvPicPr>
          <p:cNvPr id="5" name="Picture 4">
            <a:extLst>
              <a:ext uri="{FF2B5EF4-FFF2-40B4-BE49-F238E27FC236}">
                <a16:creationId xmlns:a16="http://schemas.microsoft.com/office/drawing/2014/main" id="{6FC19349-9F24-4627-E950-7D006D5B5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01" y="581576"/>
            <a:ext cx="4045158" cy="3276768"/>
          </a:xfrm>
          <a:prstGeom prst="rect">
            <a:avLst/>
          </a:prstGeom>
        </p:spPr>
      </p:pic>
      <p:pic>
        <p:nvPicPr>
          <p:cNvPr id="9" name="Picture 8">
            <a:extLst>
              <a:ext uri="{FF2B5EF4-FFF2-40B4-BE49-F238E27FC236}">
                <a16:creationId xmlns:a16="http://schemas.microsoft.com/office/drawing/2014/main" id="{3151D17E-A8CC-956F-4508-CF416FDF0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794" y="1487477"/>
            <a:ext cx="4118057" cy="1464966"/>
          </a:xfrm>
          <a:prstGeom prst="rect">
            <a:avLst/>
          </a:prstGeom>
        </p:spPr>
      </p:pic>
      <p:pic>
        <p:nvPicPr>
          <p:cNvPr id="11" name="Picture 10">
            <a:extLst>
              <a:ext uri="{FF2B5EF4-FFF2-40B4-BE49-F238E27FC236}">
                <a16:creationId xmlns:a16="http://schemas.microsoft.com/office/drawing/2014/main" id="{C40CFE4A-9630-F4F9-465F-CBAD65B85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301" y="4236232"/>
            <a:ext cx="7448019" cy="2268582"/>
          </a:xfrm>
          <a:prstGeom prst="rect">
            <a:avLst/>
          </a:prstGeom>
        </p:spPr>
      </p:pic>
    </p:spTree>
    <p:extLst>
      <p:ext uri="{BB962C8B-B14F-4D97-AF65-F5344CB8AC3E}">
        <p14:creationId xmlns:p14="http://schemas.microsoft.com/office/powerpoint/2010/main" val="1959404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12B86A-79B8-3ADA-46AA-011DF99D9B9E}"/>
              </a:ext>
            </a:extLst>
          </p:cNvPr>
          <p:cNvSpPr>
            <a:spLocks noGrp="1"/>
          </p:cNvSpPr>
          <p:nvPr>
            <p:ph idx="1"/>
          </p:nvPr>
        </p:nvSpPr>
        <p:spPr>
          <a:xfrm>
            <a:off x="0" y="81280"/>
            <a:ext cx="12192000" cy="6685280"/>
          </a:xfrm>
        </p:spPr>
        <p:txBody>
          <a:bodyPr>
            <a:normAutofit/>
          </a:bodyPr>
          <a:lstStyle/>
          <a:p>
            <a:r>
              <a:rPr lang="en-IN" sz="2000" b="1" dirty="0">
                <a:solidFill>
                  <a:srgbClr val="00B050"/>
                </a:solidFill>
              </a:rPr>
              <a:t>Create Two subnets Public &amp; Private with the Test-VPC :</a:t>
            </a:r>
          </a:p>
          <a:p>
            <a:endParaRPr lang="en-IN" sz="1800" dirty="0"/>
          </a:p>
        </p:txBody>
      </p:sp>
      <p:pic>
        <p:nvPicPr>
          <p:cNvPr id="5" name="Picture 4">
            <a:extLst>
              <a:ext uri="{FF2B5EF4-FFF2-40B4-BE49-F238E27FC236}">
                <a16:creationId xmlns:a16="http://schemas.microsoft.com/office/drawing/2014/main" id="{03D4AD15-08AF-923D-A8B8-82DCBAF9A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03" y="990574"/>
            <a:ext cx="3190451" cy="1620546"/>
          </a:xfrm>
          <a:prstGeom prst="rect">
            <a:avLst/>
          </a:prstGeom>
        </p:spPr>
      </p:pic>
      <p:pic>
        <p:nvPicPr>
          <p:cNvPr id="7" name="Picture 6">
            <a:extLst>
              <a:ext uri="{FF2B5EF4-FFF2-40B4-BE49-F238E27FC236}">
                <a16:creationId xmlns:a16="http://schemas.microsoft.com/office/drawing/2014/main" id="{1D56D6A9-5514-0DB5-5E3D-7FBE66C17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426" y="828635"/>
            <a:ext cx="5969307" cy="1543129"/>
          </a:xfrm>
          <a:prstGeom prst="rect">
            <a:avLst/>
          </a:prstGeom>
        </p:spPr>
      </p:pic>
      <p:pic>
        <p:nvPicPr>
          <p:cNvPr id="9" name="Picture 8">
            <a:extLst>
              <a:ext uri="{FF2B5EF4-FFF2-40B4-BE49-F238E27FC236}">
                <a16:creationId xmlns:a16="http://schemas.microsoft.com/office/drawing/2014/main" id="{5C500533-7907-6B64-2533-0A4D62F69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4" y="3260739"/>
            <a:ext cx="7182219" cy="3130711"/>
          </a:xfrm>
          <a:prstGeom prst="rect">
            <a:avLst/>
          </a:prstGeom>
        </p:spPr>
      </p:pic>
      <p:pic>
        <p:nvPicPr>
          <p:cNvPr id="10" name="Picture 9">
            <a:extLst>
              <a:ext uri="{FF2B5EF4-FFF2-40B4-BE49-F238E27FC236}">
                <a16:creationId xmlns:a16="http://schemas.microsoft.com/office/drawing/2014/main" id="{D88DBA49-D7C1-44AB-CA23-25F70FC23D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241" y="4561839"/>
            <a:ext cx="3553705" cy="1261779"/>
          </a:xfrm>
          <a:prstGeom prst="rect">
            <a:avLst/>
          </a:prstGeom>
        </p:spPr>
      </p:pic>
    </p:spTree>
    <p:extLst>
      <p:ext uri="{BB962C8B-B14F-4D97-AF65-F5344CB8AC3E}">
        <p14:creationId xmlns:p14="http://schemas.microsoft.com/office/powerpoint/2010/main" val="2100411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8BC367-6007-E227-6C17-49E11574A3F4}"/>
              </a:ext>
            </a:extLst>
          </p:cNvPr>
          <p:cNvSpPr>
            <a:spLocks noGrp="1"/>
          </p:cNvSpPr>
          <p:nvPr>
            <p:ph idx="1"/>
          </p:nvPr>
        </p:nvSpPr>
        <p:spPr>
          <a:xfrm>
            <a:off x="162560" y="182880"/>
            <a:ext cx="12029440" cy="6573520"/>
          </a:xfrm>
        </p:spPr>
        <p:txBody>
          <a:bodyPr>
            <a:normAutofit/>
          </a:bodyPr>
          <a:lstStyle/>
          <a:p>
            <a:r>
              <a:rPr lang="en-IN" sz="2000" b="1" dirty="0">
                <a:solidFill>
                  <a:srgbClr val="00B050"/>
                </a:solidFill>
              </a:rPr>
              <a:t>Click on Create IGW :</a:t>
            </a:r>
          </a:p>
          <a:p>
            <a:endParaRPr lang="en-IN" sz="1800" dirty="0"/>
          </a:p>
          <a:p>
            <a:endParaRPr lang="en-IN" sz="1800" dirty="0"/>
          </a:p>
          <a:p>
            <a:endParaRPr lang="en-IN" sz="1800" dirty="0"/>
          </a:p>
          <a:p>
            <a:r>
              <a:rPr lang="en-IN" sz="2000" dirty="0">
                <a:solidFill>
                  <a:srgbClr val="00B050"/>
                </a:solidFill>
              </a:rPr>
              <a:t>IGW will be created :</a:t>
            </a:r>
          </a:p>
          <a:p>
            <a:endParaRPr lang="en-IN" sz="1800" dirty="0"/>
          </a:p>
          <a:p>
            <a:endParaRPr lang="en-IN" sz="1800" dirty="0"/>
          </a:p>
          <a:p>
            <a:endParaRPr lang="en-IN" sz="1800" dirty="0"/>
          </a:p>
          <a:p>
            <a:endParaRPr lang="en-IN" sz="1800" dirty="0"/>
          </a:p>
          <a:p>
            <a:endParaRPr lang="en-IN" sz="1800" dirty="0"/>
          </a:p>
          <a:p>
            <a:endParaRPr lang="en-IN" sz="1800" dirty="0"/>
          </a:p>
          <a:p>
            <a:r>
              <a:rPr lang="en-IN" sz="2000" b="1" dirty="0">
                <a:solidFill>
                  <a:srgbClr val="00B050"/>
                </a:solidFill>
              </a:rPr>
              <a:t>Create TWO Route tables (PUB&amp;PVT):</a:t>
            </a:r>
          </a:p>
        </p:txBody>
      </p:sp>
      <p:pic>
        <p:nvPicPr>
          <p:cNvPr id="5" name="Picture 4">
            <a:extLst>
              <a:ext uri="{FF2B5EF4-FFF2-40B4-BE49-F238E27FC236}">
                <a16:creationId xmlns:a16="http://schemas.microsoft.com/office/drawing/2014/main" id="{38FDB161-E236-EF95-EEFF-6BF531F40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85" y="650510"/>
            <a:ext cx="3473629" cy="1130358"/>
          </a:xfrm>
          <a:prstGeom prst="rect">
            <a:avLst/>
          </a:prstGeom>
        </p:spPr>
      </p:pic>
      <p:pic>
        <p:nvPicPr>
          <p:cNvPr id="7" name="Picture 6">
            <a:extLst>
              <a:ext uri="{FF2B5EF4-FFF2-40B4-BE49-F238E27FC236}">
                <a16:creationId xmlns:a16="http://schemas.microsoft.com/office/drawing/2014/main" id="{0017F813-87F5-8E8C-3F73-8B27DBA49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 y="2446611"/>
            <a:ext cx="6007409" cy="1720938"/>
          </a:xfrm>
          <a:prstGeom prst="rect">
            <a:avLst/>
          </a:prstGeom>
        </p:spPr>
      </p:pic>
      <p:pic>
        <p:nvPicPr>
          <p:cNvPr id="13" name="Picture 12">
            <a:extLst>
              <a:ext uri="{FF2B5EF4-FFF2-40B4-BE49-F238E27FC236}">
                <a16:creationId xmlns:a16="http://schemas.microsoft.com/office/drawing/2014/main" id="{25F1FD20-62B5-3266-BD80-79DD8D495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066" y="4950125"/>
            <a:ext cx="3238666" cy="1257365"/>
          </a:xfrm>
          <a:prstGeom prst="rect">
            <a:avLst/>
          </a:prstGeom>
        </p:spPr>
      </p:pic>
    </p:spTree>
    <p:extLst>
      <p:ext uri="{BB962C8B-B14F-4D97-AF65-F5344CB8AC3E}">
        <p14:creationId xmlns:p14="http://schemas.microsoft.com/office/powerpoint/2010/main" val="1331608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238541-80B3-4550-D15A-F5C4E56BE0DB}"/>
              </a:ext>
            </a:extLst>
          </p:cNvPr>
          <p:cNvSpPr>
            <a:spLocks noGrp="1"/>
          </p:cNvSpPr>
          <p:nvPr>
            <p:ph idx="1"/>
          </p:nvPr>
        </p:nvSpPr>
        <p:spPr>
          <a:xfrm>
            <a:off x="91440" y="182880"/>
            <a:ext cx="11968480" cy="6563360"/>
          </a:xfrm>
        </p:spPr>
        <p:txBody>
          <a:bodyPr>
            <a:normAutofit/>
          </a:bodyPr>
          <a:lstStyle/>
          <a:p>
            <a:pPr marL="0" indent="0">
              <a:buNone/>
            </a:pPr>
            <a:r>
              <a:rPr lang="en-IN" sz="2000" b="1" dirty="0">
                <a:solidFill>
                  <a:srgbClr val="00B050"/>
                </a:solidFill>
              </a:rPr>
              <a:t>Create second subnet (Private subnet):</a:t>
            </a:r>
          </a:p>
          <a:p>
            <a:pPr marL="0" indent="0">
              <a:buNone/>
            </a:pPr>
            <a:endParaRPr lang="en-IN" sz="2000" b="1" dirty="0"/>
          </a:p>
          <a:p>
            <a:pPr marL="0" indent="0">
              <a:buNone/>
            </a:pPr>
            <a:endParaRPr lang="en-IN" sz="2000" b="1" dirty="0"/>
          </a:p>
          <a:p>
            <a:pPr marL="0" indent="0">
              <a:buNone/>
            </a:pPr>
            <a:endParaRPr lang="en-IN" sz="2000" b="1" dirty="0"/>
          </a:p>
          <a:p>
            <a:pPr marL="0" indent="0">
              <a:buNone/>
            </a:pPr>
            <a:endParaRPr lang="en-IN" sz="2000" b="1" dirty="0"/>
          </a:p>
          <a:p>
            <a:pPr marL="0" indent="0">
              <a:buNone/>
            </a:pPr>
            <a:endParaRPr lang="en-IN" sz="2000" b="1" dirty="0"/>
          </a:p>
          <a:p>
            <a:pPr marL="0" indent="0">
              <a:buNone/>
            </a:pPr>
            <a:endParaRPr lang="en-IN" sz="2000" b="1" dirty="0"/>
          </a:p>
          <a:p>
            <a:pPr marL="0" indent="0">
              <a:buNone/>
            </a:pPr>
            <a:endParaRPr lang="en-IN" sz="2000" b="1" dirty="0"/>
          </a:p>
          <a:p>
            <a:pPr marL="0" indent="0">
              <a:buNone/>
            </a:pPr>
            <a:endParaRPr lang="en-IN" sz="2000" b="1" dirty="0"/>
          </a:p>
          <a:p>
            <a:pPr marL="0" indent="0">
              <a:buNone/>
            </a:pPr>
            <a:endParaRPr lang="en-IN" sz="2000" b="1" dirty="0"/>
          </a:p>
          <a:p>
            <a:pPr marL="0" indent="0">
              <a:buNone/>
            </a:pPr>
            <a:endParaRPr lang="en-IN" sz="2000" b="1" dirty="0"/>
          </a:p>
          <a:p>
            <a:pPr marL="0" indent="0">
              <a:buNone/>
            </a:pPr>
            <a:endParaRPr lang="en-IN" sz="2000" b="1" dirty="0"/>
          </a:p>
          <a:p>
            <a:pPr marL="0" indent="0">
              <a:buNone/>
            </a:pPr>
            <a:r>
              <a:rPr lang="en-IN" sz="2000" b="1" dirty="0">
                <a:solidFill>
                  <a:srgbClr val="00B050"/>
                </a:solidFill>
              </a:rPr>
              <a:t>Two Subnets are created:</a:t>
            </a:r>
          </a:p>
          <a:p>
            <a:endParaRPr lang="en-IN" sz="1800" dirty="0"/>
          </a:p>
        </p:txBody>
      </p:sp>
      <p:pic>
        <p:nvPicPr>
          <p:cNvPr id="6" name="Picture 5">
            <a:extLst>
              <a:ext uri="{FF2B5EF4-FFF2-40B4-BE49-F238E27FC236}">
                <a16:creationId xmlns:a16="http://schemas.microsoft.com/office/drawing/2014/main" id="{F1C98541-8B8D-3648-FC6B-526661AE4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22" y="655294"/>
            <a:ext cx="3190451" cy="1620546"/>
          </a:xfrm>
          <a:prstGeom prst="rect">
            <a:avLst/>
          </a:prstGeom>
        </p:spPr>
      </p:pic>
      <p:pic>
        <p:nvPicPr>
          <p:cNvPr id="8" name="Picture 7">
            <a:extLst>
              <a:ext uri="{FF2B5EF4-FFF2-40B4-BE49-F238E27FC236}">
                <a16:creationId xmlns:a16="http://schemas.microsoft.com/office/drawing/2014/main" id="{D220A471-91D1-2426-029E-FE6F85536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 y="2275840"/>
            <a:ext cx="6743147" cy="2620162"/>
          </a:xfrm>
          <a:prstGeom prst="rect">
            <a:avLst/>
          </a:prstGeom>
        </p:spPr>
      </p:pic>
      <p:pic>
        <p:nvPicPr>
          <p:cNvPr id="10" name="Picture 9">
            <a:extLst>
              <a:ext uri="{FF2B5EF4-FFF2-40B4-BE49-F238E27FC236}">
                <a16:creationId xmlns:a16="http://schemas.microsoft.com/office/drawing/2014/main" id="{A8439001-D8DB-8A83-2E9E-2ADE67BF8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264264"/>
            <a:ext cx="8981440" cy="1812260"/>
          </a:xfrm>
          <a:prstGeom prst="rect">
            <a:avLst/>
          </a:prstGeom>
        </p:spPr>
      </p:pic>
    </p:spTree>
    <p:extLst>
      <p:ext uri="{BB962C8B-B14F-4D97-AF65-F5344CB8AC3E}">
        <p14:creationId xmlns:p14="http://schemas.microsoft.com/office/powerpoint/2010/main" val="2221161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0CA38-A60E-8E67-5D76-567D493EE782}"/>
              </a:ext>
            </a:extLst>
          </p:cNvPr>
          <p:cNvSpPr>
            <a:spLocks noGrp="1"/>
          </p:cNvSpPr>
          <p:nvPr>
            <p:ph idx="1"/>
          </p:nvPr>
        </p:nvSpPr>
        <p:spPr>
          <a:xfrm>
            <a:off x="121920" y="0"/>
            <a:ext cx="12070080" cy="6858000"/>
          </a:xfrm>
        </p:spPr>
        <p:txBody>
          <a:bodyPr>
            <a:normAutofit/>
          </a:bodyPr>
          <a:lstStyle/>
          <a:p>
            <a:pPr marL="0" indent="0">
              <a:buNone/>
            </a:pPr>
            <a:r>
              <a:rPr lang="en-IN" sz="2000" b="1" dirty="0">
                <a:solidFill>
                  <a:srgbClr val="00B050"/>
                </a:solidFill>
              </a:rPr>
              <a:t>Two Route tables are created under Test VPC:</a:t>
            </a:r>
          </a:p>
          <a:p>
            <a:pPr marL="0" indent="0">
              <a:buNone/>
            </a:pPr>
            <a:endParaRPr lang="en-IN" sz="1800" b="1" dirty="0"/>
          </a:p>
          <a:p>
            <a:pPr marL="0" indent="0">
              <a:buNone/>
            </a:pPr>
            <a:endParaRPr lang="en-IN" sz="1800" dirty="0"/>
          </a:p>
        </p:txBody>
      </p:sp>
      <p:pic>
        <p:nvPicPr>
          <p:cNvPr id="9" name="Picture 8">
            <a:extLst>
              <a:ext uri="{FF2B5EF4-FFF2-40B4-BE49-F238E27FC236}">
                <a16:creationId xmlns:a16="http://schemas.microsoft.com/office/drawing/2014/main" id="{D00EB468-1F80-FAC1-AB25-D60544B45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1" y="780445"/>
            <a:ext cx="5303519" cy="2053658"/>
          </a:xfrm>
          <a:prstGeom prst="rect">
            <a:avLst/>
          </a:prstGeom>
        </p:spPr>
      </p:pic>
      <p:pic>
        <p:nvPicPr>
          <p:cNvPr id="13" name="Picture 12">
            <a:extLst>
              <a:ext uri="{FF2B5EF4-FFF2-40B4-BE49-F238E27FC236}">
                <a16:creationId xmlns:a16="http://schemas.microsoft.com/office/drawing/2014/main" id="{1CA6AFE0-BE09-9895-4679-822D340F0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 y="3133427"/>
            <a:ext cx="6363027" cy="2196831"/>
          </a:xfrm>
          <a:prstGeom prst="rect">
            <a:avLst/>
          </a:prstGeom>
        </p:spPr>
      </p:pic>
      <p:pic>
        <p:nvPicPr>
          <p:cNvPr id="14" name="Picture 13">
            <a:extLst>
              <a:ext uri="{FF2B5EF4-FFF2-40B4-BE49-F238E27FC236}">
                <a16:creationId xmlns:a16="http://schemas.microsoft.com/office/drawing/2014/main" id="{449783D2-E022-1087-DB4B-D10683D13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8073" y="1107064"/>
            <a:ext cx="2616334" cy="920797"/>
          </a:xfrm>
          <a:prstGeom prst="rect">
            <a:avLst/>
          </a:prstGeom>
        </p:spPr>
      </p:pic>
      <p:pic>
        <p:nvPicPr>
          <p:cNvPr id="15" name="Picture 14">
            <a:extLst>
              <a:ext uri="{FF2B5EF4-FFF2-40B4-BE49-F238E27FC236}">
                <a16:creationId xmlns:a16="http://schemas.microsoft.com/office/drawing/2014/main" id="{C3DDCCDC-1DB4-A27D-7DAE-71FD325CF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7500" y="3900206"/>
            <a:ext cx="2616334" cy="920797"/>
          </a:xfrm>
          <a:prstGeom prst="rect">
            <a:avLst/>
          </a:prstGeom>
        </p:spPr>
      </p:pic>
      <p:pic>
        <p:nvPicPr>
          <p:cNvPr id="18" name="Picture 17">
            <a:extLst>
              <a:ext uri="{FF2B5EF4-FFF2-40B4-BE49-F238E27FC236}">
                <a16:creationId xmlns:a16="http://schemas.microsoft.com/office/drawing/2014/main" id="{1A5FDE0C-C8DB-806A-999E-DFB3B31A09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19" y="5750935"/>
            <a:ext cx="10932161" cy="758575"/>
          </a:xfrm>
          <a:prstGeom prst="rect">
            <a:avLst/>
          </a:prstGeom>
        </p:spPr>
      </p:pic>
    </p:spTree>
    <p:extLst>
      <p:ext uri="{BB962C8B-B14F-4D97-AF65-F5344CB8AC3E}">
        <p14:creationId xmlns:p14="http://schemas.microsoft.com/office/powerpoint/2010/main" val="4074068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C2B02-E9B7-2918-23A9-11F3EB99CEE6}"/>
              </a:ext>
            </a:extLst>
          </p:cNvPr>
          <p:cNvSpPr>
            <a:spLocks noGrp="1"/>
          </p:cNvSpPr>
          <p:nvPr>
            <p:ph idx="1"/>
          </p:nvPr>
        </p:nvSpPr>
        <p:spPr>
          <a:xfrm>
            <a:off x="142240" y="91440"/>
            <a:ext cx="12049760" cy="6766560"/>
          </a:xfrm>
        </p:spPr>
        <p:txBody>
          <a:bodyPr>
            <a:normAutofit/>
          </a:bodyPr>
          <a:lstStyle/>
          <a:p>
            <a:pPr marL="0" indent="0">
              <a:buNone/>
            </a:pPr>
            <a:r>
              <a:rPr lang="en-IN" sz="2000" b="1" dirty="0">
                <a:solidFill>
                  <a:srgbClr val="00B050"/>
                </a:solidFill>
              </a:rPr>
              <a:t>Attach the IGW to Test-VPC as shown below:</a:t>
            </a:r>
          </a:p>
          <a:p>
            <a:pPr marL="0" indent="0">
              <a:buNone/>
            </a:pPr>
            <a:endParaRPr lang="en-IN" sz="2000" b="1" dirty="0">
              <a:solidFill>
                <a:srgbClr val="00B050"/>
              </a:solidFill>
            </a:endParaRP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2000" b="1" dirty="0">
                <a:solidFill>
                  <a:srgbClr val="00B050"/>
                </a:solidFill>
              </a:rPr>
              <a:t>After selecting VPC Click on attach IG:</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2000" b="1" dirty="0">
                <a:solidFill>
                  <a:srgbClr val="00B050"/>
                </a:solidFill>
              </a:rPr>
              <a:t>IG Attached to Test-VPC</a:t>
            </a:r>
          </a:p>
          <a:p>
            <a:pPr marL="0" indent="0">
              <a:buNone/>
            </a:pPr>
            <a:endParaRPr lang="en-IN" sz="1800" dirty="0"/>
          </a:p>
        </p:txBody>
      </p:sp>
      <p:pic>
        <p:nvPicPr>
          <p:cNvPr id="7" name="Picture 6">
            <a:extLst>
              <a:ext uri="{FF2B5EF4-FFF2-40B4-BE49-F238E27FC236}">
                <a16:creationId xmlns:a16="http://schemas.microsoft.com/office/drawing/2014/main" id="{8CADBEC0-5C1E-820C-E40F-CC29EE725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 y="607171"/>
            <a:ext cx="6750397" cy="444523"/>
          </a:xfrm>
          <a:prstGeom prst="rect">
            <a:avLst/>
          </a:prstGeom>
        </p:spPr>
      </p:pic>
      <p:pic>
        <p:nvPicPr>
          <p:cNvPr id="9" name="Picture 8">
            <a:extLst>
              <a:ext uri="{FF2B5EF4-FFF2-40B4-BE49-F238E27FC236}">
                <a16:creationId xmlns:a16="http://schemas.microsoft.com/office/drawing/2014/main" id="{1DA843C2-9065-6402-D1C1-380A4A57C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73" y="1452091"/>
            <a:ext cx="6398918" cy="1146778"/>
          </a:xfrm>
          <a:prstGeom prst="rect">
            <a:avLst/>
          </a:prstGeom>
        </p:spPr>
      </p:pic>
      <p:pic>
        <p:nvPicPr>
          <p:cNvPr id="11" name="Picture 10">
            <a:extLst>
              <a:ext uri="{FF2B5EF4-FFF2-40B4-BE49-F238E27FC236}">
                <a16:creationId xmlns:a16="http://schemas.microsoft.com/office/drawing/2014/main" id="{6B1A249A-09BB-5059-E5B5-6959A3FB2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0" y="3158955"/>
            <a:ext cx="5403947" cy="1857878"/>
          </a:xfrm>
          <a:prstGeom prst="rect">
            <a:avLst/>
          </a:prstGeom>
        </p:spPr>
      </p:pic>
      <p:pic>
        <p:nvPicPr>
          <p:cNvPr id="13" name="Picture 12">
            <a:extLst>
              <a:ext uri="{FF2B5EF4-FFF2-40B4-BE49-F238E27FC236}">
                <a16:creationId xmlns:a16="http://schemas.microsoft.com/office/drawing/2014/main" id="{ABC97974-EE4A-B091-EFF3-D1400BEF4E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240" y="5834339"/>
            <a:ext cx="6369377" cy="463574"/>
          </a:xfrm>
          <a:prstGeom prst="rect">
            <a:avLst/>
          </a:prstGeom>
        </p:spPr>
      </p:pic>
    </p:spTree>
    <p:extLst>
      <p:ext uri="{BB962C8B-B14F-4D97-AF65-F5344CB8AC3E}">
        <p14:creationId xmlns:p14="http://schemas.microsoft.com/office/powerpoint/2010/main" val="870181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38">
            <a:extLst>
              <a:ext uri="{FF2B5EF4-FFF2-40B4-BE49-F238E27FC236}">
                <a16:creationId xmlns:a16="http://schemas.microsoft.com/office/drawing/2014/main" id="{D25A5C24-C02E-D38F-678A-4783C590D2B3}"/>
              </a:ext>
            </a:extLst>
          </p:cNvPr>
          <p:cNvSpPr>
            <a:spLocks noGrp="1"/>
          </p:cNvSpPr>
          <p:nvPr>
            <p:ph idx="1"/>
          </p:nvPr>
        </p:nvSpPr>
        <p:spPr>
          <a:xfrm>
            <a:off x="0" y="-50800"/>
            <a:ext cx="11353800" cy="6176963"/>
          </a:xfrm>
        </p:spPr>
        <p:txBody>
          <a:bodyPr>
            <a:normAutofit/>
          </a:bodyPr>
          <a:lstStyle/>
          <a:p>
            <a:pPr marL="0" indent="0">
              <a:buNone/>
            </a:pPr>
            <a:r>
              <a:rPr lang="en-IN" sz="2000" b="1" dirty="0">
                <a:solidFill>
                  <a:srgbClr val="00B050"/>
                </a:solidFill>
              </a:rPr>
              <a:t>Click on Edit subnet association tab in PUB-route table and attach the PUB-subnet</a:t>
            </a:r>
            <a:r>
              <a:rPr lang="en-IN" sz="2000" b="1" dirty="0"/>
              <a:t>:</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2000" b="1" dirty="0">
                <a:solidFill>
                  <a:srgbClr val="00B050"/>
                </a:solidFill>
              </a:rPr>
              <a:t>Click on save association:</a:t>
            </a:r>
          </a:p>
          <a:p>
            <a:pPr marL="0" indent="0">
              <a:buNone/>
            </a:pPr>
            <a:endParaRPr lang="en-IN" sz="1800" dirty="0"/>
          </a:p>
        </p:txBody>
      </p:sp>
      <p:pic>
        <p:nvPicPr>
          <p:cNvPr id="40" name="Content Placeholder 36">
            <a:extLst>
              <a:ext uri="{FF2B5EF4-FFF2-40B4-BE49-F238E27FC236}">
                <a16:creationId xmlns:a16="http://schemas.microsoft.com/office/drawing/2014/main" id="{1518EA51-CAEE-D8D2-BCB3-E6CC90276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52" y="588166"/>
            <a:ext cx="9074616" cy="2063856"/>
          </a:xfrm>
          <a:prstGeom prst="rect">
            <a:avLst/>
          </a:prstGeom>
        </p:spPr>
      </p:pic>
      <p:pic>
        <p:nvPicPr>
          <p:cNvPr id="42" name="Picture 41">
            <a:extLst>
              <a:ext uri="{FF2B5EF4-FFF2-40B4-BE49-F238E27FC236}">
                <a16:creationId xmlns:a16="http://schemas.microsoft.com/office/drawing/2014/main" id="{1B9E8631-5298-036E-057C-A1D5E01D4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2" y="3750625"/>
            <a:ext cx="11284530" cy="2292468"/>
          </a:xfrm>
          <a:prstGeom prst="rect">
            <a:avLst/>
          </a:prstGeom>
        </p:spPr>
      </p:pic>
    </p:spTree>
    <p:extLst>
      <p:ext uri="{BB962C8B-B14F-4D97-AF65-F5344CB8AC3E}">
        <p14:creationId xmlns:p14="http://schemas.microsoft.com/office/powerpoint/2010/main" val="544570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754547-9AAE-2672-0201-551CF3B76783}"/>
              </a:ext>
            </a:extLst>
          </p:cNvPr>
          <p:cNvSpPr>
            <a:spLocks noGrp="1"/>
          </p:cNvSpPr>
          <p:nvPr>
            <p:ph idx="1"/>
          </p:nvPr>
        </p:nvSpPr>
        <p:spPr>
          <a:xfrm>
            <a:off x="0" y="132080"/>
            <a:ext cx="12009120" cy="6583680"/>
          </a:xfrm>
        </p:spPr>
        <p:txBody>
          <a:bodyPr>
            <a:normAutofit/>
          </a:bodyPr>
          <a:lstStyle/>
          <a:p>
            <a:pPr marL="0" indent="0">
              <a:buNone/>
            </a:pPr>
            <a:r>
              <a:rPr lang="en-IN" sz="2000" b="1" dirty="0">
                <a:solidFill>
                  <a:srgbClr val="00B050"/>
                </a:solidFill>
              </a:rPr>
              <a:t>Click on Edit routes :</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dirty="0"/>
              <a:t> </a:t>
            </a:r>
          </a:p>
          <a:p>
            <a:pPr marL="0" indent="0">
              <a:buNone/>
            </a:pPr>
            <a:r>
              <a:rPr lang="en-IN" sz="2000" b="1" dirty="0">
                <a:solidFill>
                  <a:srgbClr val="00B050"/>
                </a:solidFill>
              </a:rPr>
              <a:t>Add route to connect IGW:</a:t>
            </a:r>
          </a:p>
        </p:txBody>
      </p:sp>
      <p:pic>
        <p:nvPicPr>
          <p:cNvPr id="7" name="Picture 6">
            <a:extLst>
              <a:ext uri="{FF2B5EF4-FFF2-40B4-BE49-F238E27FC236}">
                <a16:creationId xmlns:a16="http://schemas.microsoft.com/office/drawing/2014/main" id="{2A888144-7133-E885-8C7F-3F5490214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645069"/>
            <a:ext cx="9265126" cy="2387723"/>
          </a:xfrm>
          <a:prstGeom prst="rect">
            <a:avLst/>
          </a:prstGeom>
        </p:spPr>
      </p:pic>
      <p:pic>
        <p:nvPicPr>
          <p:cNvPr id="9" name="Picture 8">
            <a:extLst>
              <a:ext uri="{FF2B5EF4-FFF2-40B4-BE49-F238E27FC236}">
                <a16:creationId xmlns:a16="http://schemas.microsoft.com/office/drawing/2014/main" id="{CAFE81E7-61EF-A4B9-B262-C3790177F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4242403"/>
            <a:ext cx="11379785" cy="1873346"/>
          </a:xfrm>
          <a:prstGeom prst="rect">
            <a:avLst/>
          </a:prstGeom>
        </p:spPr>
      </p:pic>
    </p:spTree>
    <p:extLst>
      <p:ext uri="{BB962C8B-B14F-4D97-AF65-F5344CB8AC3E}">
        <p14:creationId xmlns:p14="http://schemas.microsoft.com/office/powerpoint/2010/main" val="2733997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1854FED-ACA0-D41A-8C58-8BABF5C7A71F}"/>
              </a:ext>
            </a:extLst>
          </p:cNvPr>
          <p:cNvSpPr>
            <a:spLocks noGrp="1"/>
          </p:cNvSpPr>
          <p:nvPr>
            <p:ph idx="1"/>
          </p:nvPr>
        </p:nvSpPr>
        <p:spPr>
          <a:xfrm>
            <a:off x="207390" y="160256"/>
            <a:ext cx="11146410" cy="6016707"/>
          </a:xfrm>
        </p:spPr>
        <p:txBody>
          <a:bodyPr>
            <a:normAutofit/>
          </a:bodyPr>
          <a:lstStyle/>
          <a:p>
            <a:pPr marL="0" indent="0">
              <a:buNone/>
            </a:pPr>
            <a:r>
              <a:rPr lang="en-US" sz="1800" dirty="0"/>
              <a:t>After creating AWS account, please sign in With credentials as Root user and once we logged in it will display second Image as shown below. (Right)</a:t>
            </a:r>
          </a:p>
          <a:p>
            <a:pPr marL="0" indent="0">
              <a:buNone/>
            </a:pPr>
            <a:endParaRPr lang="en-US" sz="1800" dirty="0"/>
          </a:p>
          <a:p>
            <a:pPr marL="0" indent="0">
              <a:buNone/>
            </a:pPr>
            <a:endParaRPr lang="en-US" sz="1800" dirty="0"/>
          </a:p>
          <a:p>
            <a:pPr marL="0" indent="0">
              <a:buNone/>
            </a:pPr>
            <a:endParaRPr lang="en-IN" sz="1800" dirty="0"/>
          </a:p>
        </p:txBody>
      </p:sp>
      <p:pic>
        <p:nvPicPr>
          <p:cNvPr id="13" name="Picture 12" descr="A screenshot of a login form&#10;&#10;Description automatically generated">
            <a:extLst>
              <a:ext uri="{FF2B5EF4-FFF2-40B4-BE49-F238E27FC236}">
                <a16:creationId xmlns:a16="http://schemas.microsoft.com/office/drawing/2014/main" id="{00D5FB83-064B-D574-3283-EEFD163C5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707" y="1310957"/>
            <a:ext cx="3606985" cy="5207268"/>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888D6AB1-7C4E-F6D3-1BE5-37C2F2C73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106" y="2174241"/>
            <a:ext cx="6256512" cy="3079206"/>
          </a:xfrm>
          <a:prstGeom prst="rect">
            <a:avLst/>
          </a:prstGeom>
        </p:spPr>
      </p:pic>
    </p:spTree>
    <p:extLst>
      <p:ext uri="{BB962C8B-B14F-4D97-AF65-F5344CB8AC3E}">
        <p14:creationId xmlns:p14="http://schemas.microsoft.com/office/powerpoint/2010/main" val="1957308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F6086A9-7228-FB14-6BE1-9797075950AF}"/>
              </a:ext>
            </a:extLst>
          </p:cNvPr>
          <p:cNvSpPr>
            <a:spLocks noGrp="1"/>
          </p:cNvSpPr>
          <p:nvPr>
            <p:ph idx="1"/>
          </p:nvPr>
        </p:nvSpPr>
        <p:spPr>
          <a:xfrm>
            <a:off x="111760" y="162560"/>
            <a:ext cx="11242040" cy="6014403"/>
          </a:xfrm>
        </p:spPr>
        <p:txBody>
          <a:bodyPr/>
          <a:lstStyle/>
          <a:p>
            <a:pPr marL="0" indent="0">
              <a:buNone/>
            </a:pPr>
            <a:r>
              <a:rPr lang="en-IN" sz="1800" b="1" dirty="0">
                <a:solidFill>
                  <a:srgbClr val="00B050"/>
                </a:solidFill>
              </a:rPr>
              <a:t>Click on Edit subnet association tab in PVT-route table and attach the PVT-subnet:</a:t>
            </a:r>
          </a:p>
          <a:p>
            <a:pPr marL="0" indent="0">
              <a:buNone/>
            </a:pPr>
            <a:r>
              <a:rPr lang="en-IN" sz="1800" dirty="0">
                <a:solidFill>
                  <a:srgbClr val="00B050"/>
                </a:solidFill>
              </a:rPr>
              <a:t> </a:t>
            </a:r>
          </a:p>
        </p:txBody>
      </p:sp>
      <p:pic>
        <p:nvPicPr>
          <p:cNvPr id="16" name="Content Placeholder 12">
            <a:extLst>
              <a:ext uri="{FF2B5EF4-FFF2-40B4-BE49-F238E27FC236}">
                <a16:creationId xmlns:a16="http://schemas.microsoft.com/office/drawing/2014/main" id="{73856119-5B9C-DEDB-0FF2-B20B20EC3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40" y="909416"/>
            <a:ext cx="9087317" cy="2444876"/>
          </a:xfrm>
          <a:prstGeom prst="rect">
            <a:avLst/>
          </a:prstGeom>
        </p:spPr>
      </p:pic>
      <p:pic>
        <p:nvPicPr>
          <p:cNvPr id="20" name="Picture 19">
            <a:extLst>
              <a:ext uri="{FF2B5EF4-FFF2-40B4-BE49-F238E27FC236}">
                <a16:creationId xmlns:a16="http://schemas.microsoft.com/office/drawing/2014/main" id="{24F2A8D9-24E5-60E0-B4E4-BA2F22207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90" y="3714070"/>
            <a:ext cx="9577207" cy="2759795"/>
          </a:xfrm>
          <a:prstGeom prst="rect">
            <a:avLst/>
          </a:prstGeom>
        </p:spPr>
      </p:pic>
    </p:spTree>
    <p:extLst>
      <p:ext uri="{BB962C8B-B14F-4D97-AF65-F5344CB8AC3E}">
        <p14:creationId xmlns:p14="http://schemas.microsoft.com/office/powerpoint/2010/main" val="3623853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C12B51-0687-7E9F-F96A-9D41E858F245}"/>
              </a:ext>
            </a:extLst>
          </p:cNvPr>
          <p:cNvSpPr>
            <a:spLocks noGrp="1"/>
          </p:cNvSpPr>
          <p:nvPr>
            <p:ph idx="1"/>
          </p:nvPr>
        </p:nvSpPr>
        <p:spPr>
          <a:xfrm>
            <a:off x="0" y="0"/>
            <a:ext cx="12192000" cy="6736080"/>
          </a:xfrm>
        </p:spPr>
        <p:txBody>
          <a:bodyPr>
            <a:normAutofit/>
          </a:bodyPr>
          <a:lstStyle/>
          <a:p>
            <a:pPr marL="0" indent="0">
              <a:buNone/>
            </a:pPr>
            <a:r>
              <a:rPr lang="en-IN" sz="1800" b="1" dirty="0">
                <a:solidFill>
                  <a:srgbClr val="00B050"/>
                </a:solidFill>
              </a:rPr>
              <a:t>Go to EC2 and Launch two Linux servers in subnets (one is in pub-subnet) another server in (PVT-subnet) and </a:t>
            </a:r>
            <a:r>
              <a:rPr lang="en-US" sz="1800" b="1" dirty="0">
                <a:solidFill>
                  <a:srgbClr val="00B050"/>
                </a:solidFill>
              </a:rPr>
              <a:t>attach the same VPC for two servers which we have created TEST-VPC.</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IN" sz="1800" b="1" dirty="0">
                <a:solidFill>
                  <a:srgbClr val="00B050"/>
                </a:solidFill>
              </a:rPr>
              <a:t>Click on EDIT and select the PUB-subnet for public server.</a:t>
            </a:r>
          </a:p>
          <a:p>
            <a:endParaRPr lang="en-IN" sz="1800" dirty="0"/>
          </a:p>
        </p:txBody>
      </p:sp>
      <p:pic>
        <p:nvPicPr>
          <p:cNvPr id="5" name="Picture 4">
            <a:extLst>
              <a:ext uri="{FF2B5EF4-FFF2-40B4-BE49-F238E27FC236}">
                <a16:creationId xmlns:a16="http://schemas.microsoft.com/office/drawing/2014/main" id="{96311673-BD45-A7F7-43EE-071AD57F9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15" y="1147433"/>
            <a:ext cx="5354002" cy="1134135"/>
          </a:xfrm>
          <a:prstGeom prst="rect">
            <a:avLst/>
          </a:prstGeom>
        </p:spPr>
      </p:pic>
      <p:pic>
        <p:nvPicPr>
          <p:cNvPr id="7" name="Picture 6">
            <a:extLst>
              <a:ext uri="{FF2B5EF4-FFF2-40B4-BE49-F238E27FC236}">
                <a16:creationId xmlns:a16="http://schemas.microsoft.com/office/drawing/2014/main" id="{13A27FFE-0897-84C1-490D-39313CCF3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224" y="923827"/>
            <a:ext cx="4386776" cy="1581346"/>
          </a:xfrm>
          <a:prstGeom prst="rect">
            <a:avLst/>
          </a:prstGeom>
        </p:spPr>
      </p:pic>
      <p:pic>
        <p:nvPicPr>
          <p:cNvPr id="11" name="Picture 10">
            <a:extLst>
              <a:ext uri="{FF2B5EF4-FFF2-40B4-BE49-F238E27FC236}">
                <a16:creationId xmlns:a16="http://schemas.microsoft.com/office/drawing/2014/main" id="{650DD1EB-2FF2-1F77-A8BB-F6DFC1E04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 y="3429000"/>
            <a:ext cx="5097977" cy="2636027"/>
          </a:xfrm>
          <a:prstGeom prst="rect">
            <a:avLst/>
          </a:prstGeom>
        </p:spPr>
      </p:pic>
    </p:spTree>
    <p:extLst>
      <p:ext uri="{BB962C8B-B14F-4D97-AF65-F5344CB8AC3E}">
        <p14:creationId xmlns:p14="http://schemas.microsoft.com/office/powerpoint/2010/main" val="3425553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99B826-A12F-056F-6E5E-726847C69D9B}"/>
              </a:ext>
            </a:extLst>
          </p:cNvPr>
          <p:cNvSpPr>
            <a:spLocks noGrp="1"/>
          </p:cNvSpPr>
          <p:nvPr>
            <p:ph idx="1"/>
          </p:nvPr>
        </p:nvSpPr>
        <p:spPr>
          <a:xfrm>
            <a:off x="0" y="101600"/>
            <a:ext cx="12192000" cy="6756400"/>
          </a:xfrm>
        </p:spPr>
        <p:txBody>
          <a:bodyPr>
            <a:normAutofit/>
          </a:bodyPr>
          <a:lstStyle/>
          <a:p>
            <a:r>
              <a:rPr lang="en-IN" sz="1800" b="1" dirty="0"/>
              <a:t>Launch another Linux server and click on edit in network settings tab and select the PVT-subnet for 2</a:t>
            </a:r>
            <a:r>
              <a:rPr lang="en-IN" sz="1800" b="1" baseline="30000" dirty="0"/>
              <a:t>nd</a:t>
            </a:r>
            <a:r>
              <a:rPr lang="en-IN" sz="1800" b="1" dirty="0"/>
              <a:t> server.</a:t>
            </a:r>
          </a:p>
          <a:p>
            <a:r>
              <a:rPr lang="en-IN" sz="1800" b="1" dirty="0">
                <a:solidFill>
                  <a:srgbClr val="FF0000"/>
                </a:solidFill>
              </a:rPr>
              <a:t>NOTE: </a:t>
            </a:r>
            <a:r>
              <a:rPr lang="en-IN" sz="1800" b="1" dirty="0"/>
              <a:t>Select the VPC which we have created TEST-VPC</a:t>
            </a:r>
          </a:p>
          <a:p>
            <a:pPr marL="0" indent="0">
              <a:buNone/>
            </a:pPr>
            <a:endParaRPr lang="en-IN" sz="1800" dirty="0"/>
          </a:p>
          <a:p>
            <a:endParaRPr lang="en-IN" sz="1800" dirty="0"/>
          </a:p>
        </p:txBody>
      </p:sp>
      <p:pic>
        <p:nvPicPr>
          <p:cNvPr id="9" name="Picture 8">
            <a:extLst>
              <a:ext uri="{FF2B5EF4-FFF2-40B4-BE49-F238E27FC236}">
                <a16:creationId xmlns:a16="http://schemas.microsoft.com/office/drawing/2014/main" id="{0FF130B7-9D28-1A8F-D81D-A58D9DD43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58" y="1179124"/>
            <a:ext cx="7403035" cy="3941515"/>
          </a:xfrm>
          <a:prstGeom prst="rect">
            <a:avLst/>
          </a:prstGeom>
        </p:spPr>
      </p:pic>
    </p:spTree>
    <p:extLst>
      <p:ext uri="{BB962C8B-B14F-4D97-AF65-F5344CB8AC3E}">
        <p14:creationId xmlns:p14="http://schemas.microsoft.com/office/powerpoint/2010/main" val="1441377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E75FA9-8134-FDC2-3DCE-4CF369AE4F90}"/>
              </a:ext>
            </a:extLst>
          </p:cNvPr>
          <p:cNvSpPr>
            <a:spLocks noGrp="1"/>
          </p:cNvSpPr>
          <p:nvPr>
            <p:ph idx="1"/>
          </p:nvPr>
        </p:nvSpPr>
        <p:spPr>
          <a:xfrm>
            <a:off x="0" y="97752"/>
            <a:ext cx="12192000" cy="6858000"/>
          </a:xfrm>
        </p:spPr>
        <p:txBody>
          <a:bodyPr>
            <a:normAutofit/>
          </a:bodyPr>
          <a:lstStyle/>
          <a:p>
            <a:pPr marL="0" indent="0">
              <a:buNone/>
            </a:pPr>
            <a:r>
              <a:rPr lang="en-IN" sz="1800" b="1" dirty="0"/>
              <a:t>When we are trying to connect with 1</a:t>
            </a:r>
            <a:r>
              <a:rPr lang="en-IN" sz="1800" b="1" baseline="30000" dirty="0"/>
              <a:t>st</a:t>
            </a:r>
            <a:r>
              <a:rPr lang="en-IN" sz="1800" b="1" dirty="0"/>
              <a:t> server (PUB-server) which is under pub-subnet we are able to connect.</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b="1" dirty="0"/>
              <a:t>When we are trying to connect with 2</a:t>
            </a:r>
            <a:r>
              <a:rPr lang="en-IN" sz="1800" b="1" baseline="30000" dirty="0"/>
              <a:t>nd</a:t>
            </a:r>
            <a:r>
              <a:rPr lang="en-IN" sz="1800" b="1" dirty="0"/>
              <a:t> server (PVT-server) which is under PVT-subnet we are not able to connect</a:t>
            </a:r>
          </a:p>
          <a:p>
            <a:pPr marL="0" indent="0">
              <a:buNone/>
            </a:pPr>
            <a:endParaRPr lang="en-IN" sz="1800" b="1" dirty="0"/>
          </a:p>
          <a:p>
            <a:pPr marL="0" indent="0">
              <a:buNone/>
            </a:pPr>
            <a:endParaRPr lang="en-IN" sz="1800" b="1"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b="1" dirty="0"/>
              <a:t>We can connect 2</a:t>
            </a:r>
            <a:r>
              <a:rPr lang="en-IN" sz="1800" b="1" baseline="30000" dirty="0"/>
              <a:t>nd</a:t>
            </a:r>
            <a:r>
              <a:rPr lang="en-IN" sz="1800" b="1" dirty="0"/>
              <a:t> server from 1st server as shown below but for 2</a:t>
            </a:r>
            <a:r>
              <a:rPr lang="en-IN" sz="1800" b="1" baseline="30000" dirty="0"/>
              <a:t>nd</a:t>
            </a:r>
            <a:r>
              <a:rPr lang="en-IN" sz="1800" b="1" dirty="0"/>
              <a:t> server will not get INTERNET access. </a:t>
            </a:r>
          </a:p>
          <a:p>
            <a:pPr marL="0" indent="0">
              <a:buNone/>
            </a:pPr>
            <a:endParaRPr lang="en-IN" sz="1800" b="1" dirty="0"/>
          </a:p>
          <a:p>
            <a:pPr marL="0" indent="0">
              <a:buNone/>
            </a:pPr>
            <a:endParaRPr lang="en-IN" sz="1800" dirty="0"/>
          </a:p>
          <a:p>
            <a:endParaRPr lang="en-IN" sz="1800" dirty="0"/>
          </a:p>
        </p:txBody>
      </p:sp>
      <p:pic>
        <p:nvPicPr>
          <p:cNvPr id="11" name="Picture 10">
            <a:extLst>
              <a:ext uri="{FF2B5EF4-FFF2-40B4-BE49-F238E27FC236}">
                <a16:creationId xmlns:a16="http://schemas.microsoft.com/office/drawing/2014/main" id="{DF896B38-E471-0093-2F67-74BBB17EE110}"/>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5439" b="-5439"/>
          <a:stretch/>
        </p:blipFill>
        <p:spPr>
          <a:xfrm>
            <a:off x="103250" y="4664139"/>
            <a:ext cx="6502734" cy="1873346"/>
          </a:xfrm>
          <a:prstGeom prst="rect">
            <a:avLst/>
          </a:prstGeom>
        </p:spPr>
      </p:pic>
      <p:pic>
        <p:nvPicPr>
          <p:cNvPr id="13" name="Picture 12">
            <a:extLst>
              <a:ext uri="{FF2B5EF4-FFF2-40B4-BE49-F238E27FC236}">
                <a16:creationId xmlns:a16="http://schemas.microsoft.com/office/drawing/2014/main" id="{D5E8CF64-88DB-0C3C-D0FD-FDCB2D0FB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0" y="659650"/>
            <a:ext cx="6210619" cy="876345"/>
          </a:xfrm>
          <a:prstGeom prst="rect">
            <a:avLst/>
          </a:prstGeom>
        </p:spPr>
      </p:pic>
      <p:pic>
        <p:nvPicPr>
          <p:cNvPr id="15" name="Picture 14">
            <a:extLst>
              <a:ext uri="{FF2B5EF4-FFF2-40B4-BE49-F238E27FC236}">
                <a16:creationId xmlns:a16="http://schemas.microsoft.com/office/drawing/2014/main" id="{0C923641-C3ED-FED7-5920-151905AA7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520" y="2543986"/>
            <a:ext cx="3702240" cy="1701887"/>
          </a:xfrm>
          <a:prstGeom prst="rect">
            <a:avLst/>
          </a:prstGeom>
        </p:spPr>
      </p:pic>
    </p:spTree>
    <p:extLst>
      <p:ext uri="{BB962C8B-B14F-4D97-AF65-F5344CB8AC3E}">
        <p14:creationId xmlns:p14="http://schemas.microsoft.com/office/powerpoint/2010/main" val="1483375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51B7B4-6935-BA9F-570A-4758CF14D8D5}"/>
              </a:ext>
            </a:extLst>
          </p:cNvPr>
          <p:cNvSpPr>
            <a:spLocks noGrp="1"/>
          </p:cNvSpPr>
          <p:nvPr>
            <p:ph idx="1"/>
          </p:nvPr>
        </p:nvSpPr>
        <p:spPr>
          <a:xfrm>
            <a:off x="0" y="0"/>
            <a:ext cx="12100560" cy="6776720"/>
          </a:xfrm>
        </p:spPr>
        <p:txBody>
          <a:bodyPr>
            <a:normAutofit/>
          </a:bodyPr>
          <a:lstStyle/>
          <a:p>
            <a:r>
              <a:rPr lang="en-IN" sz="1800" b="1" dirty="0"/>
              <a:t>Below Image belongs to 1st server which have INTERNET access:</a:t>
            </a:r>
          </a:p>
          <a:p>
            <a:endParaRPr lang="en-IN" sz="1800" b="1" dirty="0"/>
          </a:p>
          <a:p>
            <a:endParaRPr lang="en-IN" sz="1800" b="1" dirty="0"/>
          </a:p>
          <a:p>
            <a:endParaRPr lang="en-IN" sz="1800" b="1" dirty="0"/>
          </a:p>
          <a:p>
            <a:endParaRPr lang="en-IN" sz="1800" b="1" dirty="0"/>
          </a:p>
          <a:p>
            <a:endParaRPr lang="en-IN" sz="1800" b="1" dirty="0"/>
          </a:p>
          <a:p>
            <a:endParaRPr lang="en-IN" sz="1800" b="1" dirty="0"/>
          </a:p>
          <a:p>
            <a:endParaRPr lang="en-IN" sz="1800" b="1" dirty="0"/>
          </a:p>
          <a:p>
            <a:endParaRPr lang="en-IN" sz="1800" b="1" dirty="0"/>
          </a:p>
          <a:p>
            <a:r>
              <a:rPr lang="en-IN" sz="1800" b="1" dirty="0"/>
              <a:t>Below Image belongs to 2nd server which don’t have INTERNET access:</a:t>
            </a:r>
          </a:p>
          <a:p>
            <a:endParaRPr lang="en-IN" sz="1800" b="1" dirty="0"/>
          </a:p>
          <a:p>
            <a:endParaRPr lang="en-IN" sz="1800" dirty="0"/>
          </a:p>
        </p:txBody>
      </p:sp>
      <p:pic>
        <p:nvPicPr>
          <p:cNvPr id="5" name="Picture 4">
            <a:extLst>
              <a:ext uri="{FF2B5EF4-FFF2-40B4-BE49-F238E27FC236}">
                <a16:creationId xmlns:a16="http://schemas.microsoft.com/office/drawing/2014/main" id="{C864C77D-4A61-1F9D-8DAF-B343865F6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4145280"/>
            <a:ext cx="9642032" cy="1686560"/>
          </a:xfrm>
          <a:prstGeom prst="rect">
            <a:avLst/>
          </a:prstGeom>
        </p:spPr>
      </p:pic>
      <p:pic>
        <p:nvPicPr>
          <p:cNvPr id="7" name="Picture 6">
            <a:extLst>
              <a:ext uri="{FF2B5EF4-FFF2-40B4-BE49-F238E27FC236}">
                <a16:creationId xmlns:a16="http://schemas.microsoft.com/office/drawing/2014/main" id="{C5C2292F-29FD-C66A-A3CB-5784F05CC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39" y="662902"/>
            <a:ext cx="10800758" cy="2222538"/>
          </a:xfrm>
          <a:prstGeom prst="rect">
            <a:avLst/>
          </a:prstGeom>
        </p:spPr>
      </p:pic>
    </p:spTree>
    <p:extLst>
      <p:ext uri="{BB962C8B-B14F-4D97-AF65-F5344CB8AC3E}">
        <p14:creationId xmlns:p14="http://schemas.microsoft.com/office/powerpoint/2010/main" val="2751766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82881DE-3361-8E0E-C99D-23E5C30E5E5A}"/>
              </a:ext>
            </a:extLst>
          </p:cNvPr>
          <p:cNvSpPr>
            <a:spLocks noGrp="1"/>
          </p:cNvSpPr>
          <p:nvPr>
            <p:ph idx="1"/>
          </p:nvPr>
        </p:nvSpPr>
        <p:spPr>
          <a:xfrm>
            <a:off x="0" y="0"/>
            <a:ext cx="12110720" cy="6858000"/>
          </a:xfrm>
        </p:spPr>
        <p:txBody>
          <a:bodyPr>
            <a:normAutofit/>
          </a:bodyPr>
          <a:lstStyle/>
          <a:p>
            <a:pPr marL="0" indent="0">
              <a:buNone/>
            </a:pPr>
            <a:r>
              <a:rPr lang="en-IN" sz="1800" b="1" dirty="0"/>
              <a:t>Now we will try with the Windows servers. Launch the two WIN servers in subnets (one is in pub-subnet) another server in (PVT-subnet) and </a:t>
            </a:r>
            <a:r>
              <a:rPr lang="en-US" sz="1800" b="1" dirty="0"/>
              <a:t>attach the same VPC for two servers which we have created TEST-VPC.</a:t>
            </a:r>
          </a:p>
          <a:p>
            <a:pPr marL="0" indent="0">
              <a:buNone/>
            </a:pPr>
            <a:r>
              <a:rPr lang="en-US" sz="1800" b="1" dirty="0"/>
              <a:t>Modify the subnets as shown below about two servers:</a:t>
            </a:r>
          </a:p>
          <a:p>
            <a:pPr marL="0" indent="0">
              <a:buNone/>
            </a:pPr>
            <a:endParaRPr lang="en-US" sz="1800" b="1" dirty="0"/>
          </a:p>
          <a:p>
            <a:pPr marL="0" indent="0">
              <a:buNone/>
            </a:pPr>
            <a:endParaRPr lang="en-US" sz="1800" dirty="0"/>
          </a:p>
          <a:p>
            <a:pPr marL="0" indent="0">
              <a:buNone/>
            </a:pPr>
            <a:endParaRPr lang="en-IN" sz="1800" dirty="0"/>
          </a:p>
        </p:txBody>
      </p:sp>
      <p:pic>
        <p:nvPicPr>
          <p:cNvPr id="9" name="Picture 8">
            <a:extLst>
              <a:ext uri="{FF2B5EF4-FFF2-40B4-BE49-F238E27FC236}">
                <a16:creationId xmlns:a16="http://schemas.microsoft.com/office/drawing/2014/main" id="{029CC375-A1EA-FCBD-5F7B-8E53DDF7C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 y="1351164"/>
            <a:ext cx="5018941" cy="2143837"/>
          </a:xfrm>
          <a:prstGeom prst="rect">
            <a:avLst/>
          </a:prstGeom>
        </p:spPr>
      </p:pic>
      <p:pic>
        <p:nvPicPr>
          <p:cNvPr id="11" name="Picture 10">
            <a:extLst>
              <a:ext uri="{FF2B5EF4-FFF2-40B4-BE49-F238E27FC236}">
                <a16:creationId xmlns:a16="http://schemas.microsoft.com/office/drawing/2014/main" id="{E940BE1E-1D22-6C46-8D62-085A751AD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44" y="3789681"/>
            <a:ext cx="4445772" cy="2310527"/>
          </a:xfrm>
          <a:prstGeom prst="rect">
            <a:avLst/>
          </a:prstGeom>
        </p:spPr>
      </p:pic>
    </p:spTree>
    <p:extLst>
      <p:ext uri="{BB962C8B-B14F-4D97-AF65-F5344CB8AC3E}">
        <p14:creationId xmlns:p14="http://schemas.microsoft.com/office/powerpoint/2010/main" val="3576237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2BC4A-1585-69C8-1435-B7A502E157BE}"/>
              </a:ext>
            </a:extLst>
          </p:cNvPr>
          <p:cNvSpPr>
            <a:spLocks noGrp="1"/>
          </p:cNvSpPr>
          <p:nvPr>
            <p:ph idx="1"/>
          </p:nvPr>
        </p:nvSpPr>
        <p:spPr>
          <a:xfrm>
            <a:off x="0" y="0"/>
            <a:ext cx="12192000" cy="6858000"/>
          </a:xfrm>
        </p:spPr>
        <p:txBody>
          <a:bodyPr>
            <a:normAutofit/>
          </a:bodyPr>
          <a:lstStyle/>
          <a:p>
            <a:r>
              <a:rPr lang="en-IN" sz="1800" b="1" dirty="0"/>
              <a:t>When we are trying to connect with two WIN servers one server will not connect which is under PVT-subnet as shown below:</a:t>
            </a:r>
          </a:p>
          <a:p>
            <a:endParaRPr lang="en-IN" sz="1800" b="1" dirty="0"/>
          </a:p>
          <a:p>
            <a:endParaRPr lang="en-IN" sz="1800" dirty="0"/>
          </a:p>
          <a:p>
            <a:endParaRPr lang="en-IN" sz="1800" dirty="0"/>
          </a:p>
          <a:p>
            <a:endParaRPr lang="en-IN" sz="1800" dirty="0"/>
          </a:p>
          <a:p>
            <a:endParaRPr lang="en-IN" sz="1800" dirty="0"/>
          </a:p>
          <a:p>
            <a:endParaRPr lang="en-IN" sz="1800" dirty="0"/>
          </a:p>
          <a:p>
            <a:endParaRPr lang="en-IN" sz="1800" dirty="0"/>
          </a:p>
          <a:p>
            <a:r>
              <a:rPr lang="en-IN" sz="1800" b="1" dirty="0"/>
              <a:t>The INSTRENET access will be available in one server but not available in another server which is under PVT-subnet as shown below:</a:t>
            </a:r>
          </a:p>
          <a:p>
            <a:endParaRPr lang="en-IN" sz="1800" dirty="0"/>
          </a:p>
          <a:p>
            <a:endParaRPr lang="en-IN" sz="1800" dirty="0"/>
          </a:p>
          <a:p>
            <a:endParaRPr lang="en-IN" sz="1800" dirty="0"/>
          </a:p>
        </p:txBody>
      </p:sp>
      <p:pic>
        <p:nvPicPr>
          <p:cNvPr id="5" name="Picture 4">
            <a:extLst>
              <a:ext uri="{FF2B5EF4-FFF2-40B4-BE49-F238E27FC236}">
                <a16:creationId xmlns:a16="http://schemas.microsoft.com/office/drawing/2014/main" id="{7726450A-A962-DDB6-29D6-D6769DFF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6" y="599440"/>
            <a:ext cx="5207268" cy="2254366"/>
          </a:xfrm>
          <a:prstGeom prst="rect">
            <a:avLst/>
          </a:prstGeom>
        </p:spPr>
      </p:pic>
      <p:pic>
        <p:nvPicPr>
          <p:cNvPr id="7" name="Picture 6">
            <a:extLst>
              <a:ext uri="{FF2B5EF4-FFF2-40B4-BE49-F238E27FC236}">
                <a16:creationId xmlns:a16="http://schemas.microsoft.com/office/drawing/2014/main" id="{9B655420-DD1E-4021-A8B3-ED1B9EA32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06" y="3928024"/>
            <a:ext cx="3341905" cy="2467868"/>
          </a:xfrm>
          <a:prstGeom prst="rect">
            <a:avLst/>
          </a:prstGeom>
        </p:spPr>
      </p:pic>
      <p:pic>
        <p:nvPicPr>
          <p:cNvPr id="11" name="Picture 10">
            <a:extLst>
              <a:ext uri="{FF2B5EF4-FFF2-40B4-BE49-F238E27FC236}">
                <a16:creationId xmlns:a16="http://schemas.microsoft.com/office/drawing/2014/main" id="{CFB65B4F-8E09-09E8-D739-1CDF59158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3928025"/>
            <a:ext cx="3624233" cy="2615016"/>
          </a:xfrm>
          <a:prstGeom prst="rect">
            <a:avLst/>
          </a:prstGeom>
        </p:spPr>
      </p:pic>
    </p:spTree>
    <p:extLst>
      <p:ext uri="{BB962C8B-B14F-4D97-AF65-F5344CB8AC3E}">
        <p14:creationId xmlns:p14="http://schemas.microsoft.com/office/powerpoint/2010/main" val="326846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51B94F-609A-6EE4-1E45-C47A8DF63A7C}"/>
              </a:ext>
            </a:extLst>
          </p:cNvPr>
          <p:cNvSpPr>
            <a:spLocks noGrp="1"/>
          </p:cNvSpPr>
          <p:nvPr>
            <p:ph idx="1"/>
          </p:nvPr>
        </p:nvSpPr>
        <p:spPr>
          <a:xfrm>
            <a:off x="0" y="81280"/>
            <a:ext cx="12192000" cy="6685280"/>
          </a:xfrm>
        </p:spPr>
        <p:txBody>
          <a:bodyPr>
            <a:normAutofit/>
          </a:bodyPr>
          <a:lstStyle/>
          <a:p>
            <a:pPr marL="0" indent="0">
              <a:buNone/>
            </a:pPr>
            <a:r>
              <a:rPr lang="en-IN" sz="2000" b="1" dirty="0">
                <a:solidFill>
                  <a:srgbClr val="00B050"/>
                </a:solidFill>
              </a:rPr>
              <a:t>NAT Gateway:</a:t>
            </a:r>
          </a:p>
          <a:p>
            <a:pPr marL="0" indent="0">
              <a:buNone/>
            </a:pPr>
            <a:r>
              <a:rPr lang="en-US" sz="1800" dirty="0"/>
              <a:t>NAT Gateway, also known as Network Address Translation Gateway, is used to enable instances present in a private subnet to help connect to the internet or AWS services. </a:t>
            </a:r>
          </a:p>
          <a:p>
            <a:pPr marL="0" indent="0">
              <a:buNone/>
            </a:pPr>
            <a:r>
              <a:rPr lang="en-US" sz="1800" dirty="0"/>
              <a:t>In addition to this, the gateway makes sure that the internet doesn’t initiate a connection with the instances. NAT Gateway service is a fully managed service by Amazon, that doesn’t require any efforts from the administrator.</a:t>
            </a:r>
          </a:p>
          <a:p>
            <a:pPr marL="0" indent="0">
              <a:buNone/>
            </a:pPr>
            <a:r>
              <a:rPr lang="en-US" sz="1800" dirty="0"/>
              <a:t>A NAT gateway in a device forwards the traffic from instances present in the private subnet to the internet/AWS services, and sends back the response from the server back to the instance. </a:t>
            </a:r>
          </a:p>
          <a:p>
            <a:pPr marL="0" indent="0">
              <a:buNone/>
            </a:pPr>
            <a:r>
              <a:rPr lang="en-US" sz="1800" dirty="0"/>
              <a:t>When the traffic moves to the internet, an IPV4 address gets replaced with the NAT’s device address. </a:t>
            </a:r>
          </a:p>
          <a:p>
            <a:pPr marL="0" indent="0">
              <a:buNone/>
            </a:pPr>
            <a:r>
              <a:rPr lang="en-US" sz="1800" dirty="0"/>
              <a:t>Once the response is obtained, it has to be sent to the instance, and in this case, the NAT device translates the address back to the IPV4 and it is given to the IPV4 address.</a:t>
            </a:r>
          </a:p>
          <a:p>
            <a:pPr marL="0" indent="0">
              <a:buNone/>
            </a:pPr>
            <a:endParaRPr lang="en-US" sz="1800" dirty="0"/>
          </a:p>
          <a:p>
            <a:pPr marL="0" indent="0">
              <a:buNone/>
            </a:pPr>
            <a:r>
              <a:rPr lang="en-US" sz="2000" b="1" dirty="0">
                <a:solidFill>
                  <a:srgbClr val="00B050"/>
                </a:solidFill>
              </a:rPr>
              <a:t>Elastic IP:</a:t>
            </a:r>
          </a:p>
          <a:p>
            <a:pPr marL="0" indent="0">
              <a:buNone/>
            </a:pPr>
            <a:r>
              <a:rPr lang="en-US" sz="1800" dirty="0"/>
              <a:t>An Elastic IP address is a static, public IPv4 address designed for dynamic cloud computing. </a:t>
            </a:r>
          </a:p>
          <a:p>
            <a:pPr marL="0" indent="0">
              <a:buNone/>
            </a:pPr>
            <a:r>
              <a:rPr lang="en-US" sz="1800" dirty="0"/>
              <a:t>You can associate an Elastic IP address with any instance or network interface in any VPC in your account. </a:t>
            </a:r>
          </a:p>
          <a:p>
            <a:pPr marL="0" indent="0">
              <a:buNone/>
            </a:pPr>
            <a:r>
              <a:rPr lang="en-US" sz="1800" dirty="0"/>
              <a:t>With an Elastic IP address, you can mask the failure of an instance by rapidly remapping the address to another instance in your VPC.</a:t>
            </a:r>
          </a:p>
          <a:p>
            <a:pPr marL="0" indent="0">
              <a:buNone/>
            </a:pPr>
            <a:r>
              <a:rPr lang="en-US" sz="1800" dirty="0"/>
              <a:t>Elastic IP addresses for IPv6 are not supported.</a:t>
            </a:r>
          </a:p>
          <a:p>
            <a:pPr marL="0" indent="0">
              <a:buNone/>
            </a:pPr>
            <a:endParaRPr lang="en-US" sz="1800" dirty="0"/>
          </a:p>
        </p:txBody>
      </p:sp>
    </p:spTree>
    <p:extLst>
      <p:ext uri="{BB962C8B-B14F-4D97-AF65-F5344CB8AC3E}">
        <p14:creationId xmlns:p14="http://schemas.microsoft.com/office/powerpoint/2010/main" val="2774273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6E13B6-A980-28C7-111A-AD6E546D159D}"/>
              </a:ext>
            </a:extLst>
          </p:cNvPr>
          <p:cNvSpPr>
            <a:spLocks noGrp="1"/>
          </p:cNvSpPr>
          <p:nvPr>
            <p:ph idx="1"/>
          </p:nvPr>
        </p:nvSpPr>
        <p:spPr>
          <a:xfrm>
            <a:off x="0" y="71120"/>
            <a:ext cx="12192000" cy="6786880"/>
          </a:xfrm>
        </p:spPr>
        <p:txBody>
          <a:bodyPr>
            <a:normAutofit/>
          </a:bodyPr>
          <a:lstStyle/>
          <a:p>
            <a:pPr marL="0" indent="0">
              <a:buNone/>
            </a:pPr>
            <a:r>
              <a:rPr lang="en-US" sz="1800" b="1" dirty="0"/>
              <a:t>We will Create the NAT gateway and please follow the below steps to create NAT gateway:</a:t>
            </a:r>
          </a:p>
          <a:p>
            <a:pPr marL="0" indent="0">
              <a:buNone/>
            </a:pPr>
            <a:r>
              <a:rPr lang="en-US" sz="1800" b="1" dirty="0"/>
              <a:t>Click on create NAT gateway</a:t>
            </a:r>
          </a:p>
          <a:p>
            <a:pPr marL="0" indent="0">
              <a:buNone/>
            </a:pPr>
            <a:endParaRPr lang="en-US" sz="1800" b="1" dirty="0"/>
          </a:p>
          <a:p>
            <a:pPr marL="0" indent="0">
              <a:buNone/>
            </a:pPr>
            <a:endParaRPr lang="en-US" sz="1800" dirty="0"/>
          </a:p>
          <a:p>
            <a:pPr marL="0" indent="0">
              <a:buNone/>
            </a:pPr>
            <a:endParaRPr lang="en-US" sz="1800" dirty="0"/>
          </a:p>
          <a:p>
            <a:pPr marL="0" indent="0">
              <a:buNone/>
            </a:pPr>
            <a:endParaRPr lang="en-IN" sz="1800" dirty="0"/>
          </a:p>
          <a:p>
            <a:pPr marL="0" indent="0">
              <a:buNone/>
            </a:pPr>
            <a:endParaRPr lang="en-IN" sz="1800" dirty="0"/>
          </a:p>
        </p:txBody>
      </p:sp>
      <p:pic>
        <p:nvPicPr>
          <p:cNvPr id="5" name="Picture 4">
            <a:extLst>
              <a:ext uri="{FF2B5EF4-FFF2-40B4-BE49-F238E27FC236}">
                <a16:creationId xmlns:a16="http://schemas.microsoft.com/office/drawing/2014/main" id="{16CF94F1-5426-7349-E6EC-151B38F40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49" y="1005370"/>
            <a:ext cx="2140011" cy="1983848"/>
          </a:xfrm>
          <a:prstGeom prst="rect">
            <a:avLst/>
          </a:prstGeom>
        </p:spPr>
      </p:pic>
      <p:pic>
        <p:nvPicPr>
          <p:cNvPr id="9" name="Picture 8">
            <a:extLst>
              <a:ext uri="{FF2B5EF4-FFF2-40B4-BE49-F238E27FC236}">
                <a16:creationId xmlns:a16="http://schemas.microsoft.com/office/drawing/2014/main" id="{73509E23-D65B-2A64-57A5-FB47A2202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12" y="3517539"/>
            <a:ext cx="5090348" cy="2668898"/>
          </a:xfrm>
          <a:prstGeom prst="rect">
            <a:avLst/>
          </a:prstGeom>
        </p:spPr>
      </p:pic>
    </p:spTree>
    <p:extLst>
      <p:ext uri="{BB962C8B-B14F-4D97-AF65-F5344CB8AC3E}">
        <p14:creationId xmlns:p14="http://schemas.microsoft.com/office/powerpoint/2010/main" val="2136531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89F9C-2DF7-CCBD-BB0C-ED812313A2F0}"/>
              </a:ext>
            </a:extLst>
          </p:cNvPr>
          <p:cNvSpPr>
            <a:spLocks noGrp="1"/>
          </p:cNvSpPr>
          <p:nvPr>
            <p:ph idx="1"/>
          </p:nvPr>
        </p:nvSpPr>
        <p:spPr>
          <a:xfrm>
            <a:off x="0" y="0"/>
            <a:ext cx="12192000" cy="6766560"/>
          </a:xfrm>
        </p:spPr>
        <p:txBody>
          <a:bodyPr>
            <a:normAutofit/>
          </a:bodyPr>
          <a:lstStyle/>
          <a:p>
            <a:pPr marL="0" indent="0">
              <a:buNone/>
            </a:pPr>
            <a:r>
              <a:rPr lang="en-IN" sz="1800" b="1" dirty="0"/>
              <a:t>NAT gateway and Elastic IP will be created as shown below:</a:t>
            </a:r>
          </a:p>
        </p:txBody>
      </p:sp>
      <p:pic>
        <p:nvPicPr>
          <p:cNvPr id="9" name="Picture 8">
            <a:extLst>
              <a:ext uri="{FF2B5EF4-FFF2-40B4-BE49-F238E27FC236}">
                <a16:creationId xmlns:a16="http://schemas.microsoft.com/office/drawing/2014/main" id="{2E8FB3A8-E127-BA0A-B998-FB3717712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20" y="946734"/>
            <a:ext cx="9379432" cy="1987652"/>
          </a:xfrm>
          <a:prstGeom prst="rect">
            <a:avLst/>
          </a:prstGeom>
        </p:spPr>
      </p:pic>
      <p:pic>
        <p:nvPicPr>
          <p:cNvPr id="11" name="Picture 10">
            <a:extLst>
              <a:ext uri="{FF2B5EF4-FFF2-40B4-BE49-F238E27FC236}">
                <a16:creationId xmlns:a16="http://schemas.microsoft.com/office/drawing/2014/main" id="{E70F6FFB-C0D2-F72F-5D56-684EBC835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24" y="3928695"/>
            <a:ext cx="9436585" cy="2019404"/>
          </a:xfrm>
          <a:prstGeom prst="rect">
            <a:avLst/>
          </a:prstGeom>
        </p:spPr>
      </p:pic>
    </p:spTree>
    <p:extLst>
      <p:ext uri="{BB962C8B-B14F-4D97-AF65-F5344CB8AC3E}">
        <p14:creationId xmlns:p14="http://schemas.microsoft.com/office/powerpoint/2010/main" val="1577870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7916FE-8FA6-298B-30D1-C56CB4F01998}"/>
              </a:ext>
            </a:extLst>
          </p:cNvPr>
          <p:cNvSpPr>
            <a:spLocks noGrp="1"/>
          </p:cNvSpPr>
          <p:nvPr>
            <p:ph idx="1"/>
          </p:nvPr>
        </p:nvSpPr>
        <p:spPr>
          <a:xfrm>
            <a:off x="160256" y="197963"/>
            <a:ext cx="11193544" cy="5979000"/>
          </a:xfrm>
        </p:spPr>
        <p:txBody>
          <a:bodyPr>
            <a:normAutofit/>
          </a:bodyPr>
          <a:lstStyle/>
          <a:p>
            <a:pPr marL="0" indent="0">
              <a:buNone/>
            </a:pPr>
            <a:r>
              <a:rPr lang="en-US" sz="1800" dirty="0"/>
              <a:t>Once we logged in to AWS console, We can see the AWS services on Left Top and by using search box we can search for specific service.</a:t>
            </a:r>
          </a:p>
          <a:p>
            <a:pPr marL="0" indent="0">
              <a:buNone/>
            </a:pPr>
            <a:endParaRPr lang="en-US" sz="1800" dirty="0"/>
          </a:p>
          <a:p>
            <a:pPr marL="0" indent="0">
              <a:buNone/>
            </a:pPr>
            <a:endParaRPr lang="en-US" sz="1800" dirty="0"/>
          </a:p>
          <a:p>
            <a:pPr marL="0" indent="0">
              <a:buNone/>
            </a:pPr>
            <a:endParaRPr lang="en-US" sz="1800" dirty="0"/>
          </a:p>
        </p:txBody>
      </p:sp>
      <p:pic>
        <p:nvPicPr>
          <p:cNvPr id="5" name="Picture 4" descr="A screenshot of a computer&#10;&#10;Description automatically generated">
            <a:extLst>
              <a:ext uri="{FF2B5EF4-FFF2-40B4-BE49-F238E27FC236}">
                <a16:creationId xmlns:a16="http://schemas.microsoft.com/office/drawing/2014/main" id="{634FF9F9-25EF-2C27-7D19-5587C4E66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55" y="1130725"/>
            <a:ext cx="7133444" cy="4596550"/>
          </a:xfrm>
          <a:prstGeom prst="rect">
            <a:avLst/>
          </a:prstGeom>
        </p:spPr>
      </p:pic>
    </p:spTree>
    <p:extLst>
      <p:ext uri="{BB962C8B-B14F-4D97-AF65-F5344CB8AC3E}">
        <p14:creationId xmlns:p14="http://schemas.microsoft.com/office/powerpoint/2010/main" val="3324486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9902EB-FA2F-EE62-251F-F336DC7D9496}"/>
              </a:ext>
            </a:extLst>
          </p:cNvPr>
          <p:cNvSpPr>
            <a:spLocks noGrp="1"/>
          </p:cNvSpPr>
          <p:nvPr>
            <p:ph idx="1"/>
          </p:nvPr>
        </p:nvSpPr>
        <p:spPr>
          <a:xfrm>
            <a:off x="0" y="0"/>
            <a:ext cx="11353800" cy="6176963"/>
          </a:xfrm>
        </p:spPr>
        <p:txBody>
          <a:bodyPr>
            <a:normAutofit/>
          </a:bodyPr>
          <a:lstStyle/>
          <a:p>
            <a:pPr marL="0" indent="0">
              <a:buNone/>
            </a:pPr>
            <a:r>
              <a:rPr lang="en-IN" sz="1800" b="1" dirty="0"/>
              <a:t>Click on Edit routes and add the NAT gateway in PVT route table </a:t>
            </a:r>
          </a:p>
        </p:txBody>
      </p:sp>
      <p:pic>
        <p:nvPicPr>
          <p:cNvPr id="5" name="Picture 4">
            <a:extLst>
              <a:ext uri="{FF2B5EF4-FFF2-40B4-BE49-F238E27FC236}">
                <a16:creationId xmlns:a16="http://schemas.microsoft.com/office/drawing/2014/main" id="{938E384A-C157-F660-A233-CB2B8211F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41" y="681037"/>
            <a:ext cx="9296878" cy="1943200"/>
          </a:xfrm>
          <a:prstGeom prst="rect">
            <a:avLst/>
          </a:prstGeom>
        </p:spPr>
      </p:pic>
      <p:pic>
        <p:nvPicPr>
          <p:cNvPr id="7" name="Picture 6">
            <a:extLst>
              <a:ext uri="{FF2B5EF4-FFF2-40B4-BE49-F238E27FC236}">
                <a16:creationId xmlns:a16="http://schemas.microsoft.com/office/drawing/2014/main" id="{F10A9703-24D8-6B4E-77FF-78513F5AA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1" y="3305274"/>
            <a:ext cx="6949440" cy="2344835"/>
          </a:xfrm>
          <a:prstGeom prst="rect">
            <a:avLst/>
          </a:prstGeom>
        </p:spPr>
      </p:pic>
    </p:spTree>
    <p:extLst>
      <p:ext uri="{BB962C8B-B14F-4D97-AF65-F5344CB8AC3E}">
        <p14:creationId xmlns:p14="http://schemas.microsoft.com/office/powerpoint/2010/main" val="2448244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435B2A-F6E3-B07C-FA9D-03FFB2B08ECE}"/>
              </a:ext>
            </a:extLst>
          </p:cNvPr>
          <p:cNvSpPr>
            <a:spLocks noGrp="1"/>
          </p:cNvSpPr>
          <p:nvPr>
            <p:ph idx="1"/>
          </p:nvPr>
        </p:nvSpPr>
        <p:spPr>
          <a:xfrm>
            <a:off x="0" y="101600"/>
            <a:ext cx="12192000" cy="6756400"/>
          </a:xfrm>
        </p:spPr>
        <p:txBody>
          <a:bodyPr>
            <a:normAutofit/>
          </a:bodyPr>
          <a:lstStyle/>
          <a:p>
            <a:pPr marL="0" indent="0">
              <a:buNone/>
            </a:pPr>
            <a:r>
              <a:rPr lang="en-IN" sz="1800" b="1" dirty="0"/>
              <a:t>Now We can be able to connect the internet which servers are under PVT-subnet:</a:t>
            </a:r>
            <a:br>
              <a:rPr lang="en-IN" sz="1800" b="1" dirty="0"/>
            </a:br>
            <a:endParaRPr lang="en-IN" sz="1800" b="1" dirty="0"/>
          </a:p>
          <a:p>
            <a:pPr marL="0" indent="0">
              <a:buNone/>
            </a:pPr>
            <a:r>
              <a:rPr lang="en-IN" sz="2000" b="1" dirty="0"/>
              <a:t>Linux Server:</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2000" b="1" dirty="0"/>
              <a:t>Windows Server:</a:t>
            </a:r>
            <a:br>
              <a:rPr lang="en-IN" sz="1800" dirty="0"/>
            </a:br>
            <a:endParaRPr lang="en-IN" sz="1800" dirty="0"/>
          </a:p>
        </p:txBody>
      </p:sp>
      <p:pic>
        <p:nvPicPr>
          <p:cNvPr id="5" name="Picture 4">
            <a:extLst>
              <a:ext uri="{FF2B5EF4-FFF2-40B4-BE49-F238E27FC236}">
                <a16:creationId xmlns:a16="http://schemas.microsoft.com/office/drawing/2014/main" id="{EE881A5F-A8A9-B9EA-1B0D-3B21D1F3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18" y="3479800"/>
            <a:ext cx="4330923" cy="3219615"/>
          </a:xfrm>
          <a:prstGeom prst="rect">
            <a:avLst/>
          </a:prstGeom>
        </p:spPr>
      </p:pic>
      <p:pic>
        <p:nvPicPr>
          <p:cNvPr id="7" name="Picture 6">
            <a:extLst>
              <a:ext uri="{FF2B5EF4-FFF2-40B4-BE49-F238E27FC236}">
                <a16:creationId xmlns:a16="http://schemas.microsoft.com/office/drawing/2014/main" id="{53834CCE-503B-4C57-2315-43852FF39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133"/>
            <a:ext cx="7410831" cy="1644735"/>
          </a:xfrm>
          <a:prstGeom prst="rect">
            <a:avLst/>
          </a:prstGeom>
        </p:spPr>
      </p:pic>
    </p:spTree>
    <p:extLst>
      <p:ext uri="{BB962C8B-B14F-4D97-AF65-F5344CB8AC3E}">
        <p14:creationId xmlns:p14="http://schemas.microsoft.com/office/powerpoint/2010/main" val="1970543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AA414-8CB1-7BB2-D79F-B641741EA36D}"/>
              </a:ext>
            </a:extLst>
          </p:cNvPr>
          <p:cNvSpPr>
            <a:spLocks noGrp="1"/>
          </p:cNvSpPr>
          <p:nvPr>
            <p:ph idx="1"/>
          </p:nvPr>
        </p:nvSpPr>
        <p:spPr>
          <a:xfrm>
            <a:off x="0" y="0"/>
            <a:ext cx="12192000" cy="6776720"/>
          </a:xfrm>
        </p:spPr>
        <p:txBody>
          <a:bodyPr>
            <a:normAutofit/>
          </a:bodyPr>
          <a:lstStyle/>
          <a:p>
            <a:pPr marL="0" indent="0">
              <a:buNone/>
            </a:pPr>
            <a:r>
              <a:rPr lang="en-US" sz="1800" dirty="0"/>
              <a:t>  </a:t>
            </a:r>
            <a:r>
              <a:rPr lang="en-US" sz="2000" b="1" dirty="0">
                <a:solidFill>
                  <a:srgbClr val="FF0000"/>
                </a:solidFill>
              </a:rPr>
              <a:t>VPC peering:</a:t>
            </a:r>
          </a:p>
          <a:p>
            <a:r>
              <a:rPr lang="en-US" sz="1800" dirty="0"/>
              <a:t>A VPC peering connection is a networking connection between two VPCs that enables you to route traffic between them using private IPv4 addresses or IPv6 addresses. </a:t>
            </a:r>
          </a:p>
          <a:p>
            <a:r>
              <a:rPr lang="en-US" sz="1800" dirty="0"/>
              <a:t>Instances in either VPC can communicate with each other as if they are within the same network.</a:t>
            </a:r>
          </a:p>
          <a:p>
            <a:r>
              <a:rPr lang="en-US" sz="1800" dirty="0"/>
              <a:t>Through VPC Peering, traffic stays within the AWS network and not go over the internet.</a:t>
            </a:r>
          </a:p>
          <a:p>
            <a:r>
              <a:rPr lang="en-US" sz="1800" dirty="0"/>
              <a:t>Non-overlapping CIDRs – The 2 VPCs you are trying to peer, must have a mutually exclusive set of IP ranges.</a:t>
            </a:r>
          </a:p>
          <a:p>
            <a:r>
              <a:rPr lang="en-US" sz="1800" dirty="0"/>
              <a:t>Transitive VPC Peering – not allowed.</a:t>
            </a:r>
          </a:p>
          <a:p>
            <a:r>
              <a:rPr lang="en-US" sz="1800" dirty="0"/>
              <a:t>To understand what is transitive peering, Please refer to the following image.</a:t>
            </a:r>
          </a:p>
          <a:p>
            <a:endParaRPr lang="en-US" sz="1800" dirty="0"/>
          </a:p>
          <a:p>
            <a:endParaRPr lang="en-IN" sz="1800" dirty="0"/>
          </a:p>
        </p:txBody>
      </p:sp>
      <p:pic>
        <p:nvPicPr>
          <p:cNvPr id="5" name="Picture 4">
            <a:extLst>
              <a:ext uri="{FF2B5EF4-FFF2-40B4-BE49-F238E27FC236}">
                <a16:creationId xmlns:a16="http://schemas.microsoft.com/office/drawing/2014/main" id="{61FFEBD6-6E9D-DA1E-F2EE-8BEFD21FA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92120"/>
            <a:ext cx="5833846" cy="3282131"/>
          </a:xfrm>
          <a:prstGeom prst="rect">
            <a:avLst/>
          </a:prstGeom>
        </p:spPr>
      </p:pic>
    </p:spTree>
    <p:extLst>
      <p:ext uri="{BB962C8B-B14F-4D97-AF65-F5344CB8AC3E}">
        <p14:creationId xmlns:p14="http://schemas.microsoft.com/office/powerpoint/2010/main" val="2752936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D2B0A1-526C-8837-25B5-E45479E613D0}"/>
              </a:ext>
            </a:extLst>
          </p:cNvPr>
          <p:cNvSpPr>
            <a:spLocks noGrp="1"/>
          </p:cNvSpPr>
          <p:nvPr>
            <p:ph idx="1"/>
          </p:nvPr>
        </p:nvSpPr>
        <p:spPr>
          <a:xfrm>
            <a:off x="0" y="0"/>
            <a:ext cx="12120880" cy="6858000"/>
          </a:xfrm>
        </p:spPr>
        <p:txBody>
          <a:bodyPr>
            <a:normAutofit/>
          </a:bodyPr>
          <a:lstStyle/>
          <a:p>
            <a:pPr marL="0" indent="0">
              <a:buNone/>
            </a:pPr>
            <a:r>
              <a:rPr lang="en-IN" sz="1800" b="1" dirty="0"/>
              <a:t>Click on Create peering connection:</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b="1" dirty="0"/>
              <a:t>Provide the name and fill the requester VPC id and accepter VPC id as shown in below Images:</a:t>
            </a:r>
          </a:p>
        </p:txBody>
      </p:sp>
      <p:pic>
        <p:nvPicPr>
          <p:cNvPr id="5" name="Picture 4">
            <a:extLst>
              <a:ext uri="{FF2B5EF4-FFF2-40B4-BE49-F238E27FC236}">
                <a16:creationId xmlns:a16="http://schemas.microsoft.com/office/drawing/2014/main" id="{C539C29C-A644-C02D-2C5B-166C48965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25" y="652097"/>
            <a:ext cx="3682435" cy="2492327"/>
          </a:xfrm>
          <a:prstGeom prst="rect">
            <a:avLst/>
          </a:prstGeom>
        </p:spPr>
      </p:pic>
      <p:pic>
        <p:nvPicPr>
          <p:cNvPr id="7" name="Picture 6">
            <a:extLst>
              <a:ext uri="{FF2B5EF4-FFF2-40B4-BE49-F238E27FC236}">
                <a16:creationId xmlns:a16="http://schemas.microsoft.com/office/drawing/2014/main" id="{BCAEFFFD-05C2-08A8-8F45-B86302025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1" y="3713577"/>
            <a:ext cx="7380675" cy="3027328"/>
          </a:xfrm>
          <a:prstGeom prst="rect">
            <a:avLst/>
          </a:prstGeom>
        </p:spPr>
      </p:pic>
    </p:spTree>
    <p:extLst>
      <p:ext uri="{BB962C8B-B14F-4D97-AF65-F5344CB8AC3E}">
        <p14:creationId xmlns:p14="http://schemas.microsoft.com/office/powerpoint/2010/main" val="1600792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C091DD-87AD-3631-C40E-3B182D134290}"/>
              </a:ext>
            </a:extLst>
          </p:cNvPr>
          <p:cNvSpPr>
            <a:spLocks noGrp="1"/>
          </p:cNvSpPr>
          <p:nvPr>
            <p:ph idx="1"/>
          </p:nvPr>
        </p:nvSpPr>
        <p:spPr>
          <a:xfrm>
            <a:off x="0" y="162560"/>
            <a:ext cx="12080240" cy="6695440"/>
          </a:xfrm>
        </p:spPr>
        <p:txBody>
          <a:bodyPr>
            <a:normAutofit/>
          </a:bodyPr>
          <a:lstStyle/>
          <a:p>
            <a:pPr marL="0" indent="0">
              <a:buNone/>
            </a:pPr>
            <a:r>
              <a:rPr lang="en-IN" sz="1800" dirty="0"/>
              <a:t> </a:t>
            </a:r>
            <a:r>
              <a:rPr lang="en-IN" sz="1800" b="1" dirty="0"/>
              <a:t>Select  VPC peering within your ac or another ac and select the Region peering VPC’s are available in same region or different region as shown below:</a:t>
            </a:r>
          </a:p>
          <a:p>
            <a:pPr marL="0" indent="0">
              <a:buNone/>
            </a:pPr>
            <a:endParaRPr lang="en-IN" sz="1800" b="1"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dirty="0"/>
              <a:t>Click on to create Peering connection:</a:t>
            </a:r>
          </a:p>
          <a:p>
            <a:pPr marL="0" indent="0">
              <a:buNone/>
            </a:pPr>
            <a:r>
              <a:rPr lang="en-IN" sz="1800" dirty="0"/>
              <a:t> </a:t>
            </a:r>
          </a:p>
        </p:txBody>
      </p:sp>
      <p:pic>
        <p:nvPicPr>
          <p:cNvPr id="5" name="Picture 4">
            <a:extLst>
              <a:ext uri="{FF2B5EF4-FFF2-40B4-BE49-F238E27FC236}">
                <a16:creationId xmlns:a16="http://schemas.microsoft.com/office/drawing/2014/main" id="{C4570930-0D5D-5DF3-D95F-27BA54D11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 y="819687"/>
            <a:ext cx="7683895" cy="3816546"/>
          </a:xfrm>
          <a:prstGeom prst="rect">
            <a:avLst/>
          </a:prstGeom>
        </p:spPr>
      </p:pic>
      <p:pic>
        <p:nvPicPr>
          <p:cNvPr id="9" name="Picture 8">
            <a:extLst>
              <a:ext uri="{FF2B5EF4-FFF2-40B4-BE49-F238E27FC236}">
                <a16:creationId xmlns:a16="http://schemas.microsoft.com/office/drawing/2014/main" id="{95EB407A-79E7-5AFE-79A4-FC10825D2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 y="5293360"/>
            <a:ext cx="4369025" cy="1358970"/>
          </a:xfrm>
          <a:prstGeom prst="rect">
            <a:avLst/>
          </a:prstGeom>
        </p:spPr>
      </p:pic>
    </p:spTree>
    <p:extLst>
      <p:ext uri="{BB962C8B-B14F-4D97-AF65-F5344CB8AC3E}">
        <p14:creationId xmlns:p14="http://schemas.microsoft.com/office/powerpoint/2010/main" val="306442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91B03B-E03F-8D66-A03B-BD6CFB132D83}"/>
              </a:ext>
            </a:extLst>
          </p:cNvPr>
          <p:cNvSpPr>
            <a:spLocks noGrp="1"/>
          </p:cNvSpPr>
          <p:nvPr>
            <p:ph idx="1"/>
          </p:nvPr>
        </p:nvSpPr>
        <p:spPr>
          <a:xfrm>
            <a:off x="0" y="0"/>
            <a:ext cx="12192000" cy="6858000"/>
          </a:xfrm>
        </p:spPr>
        <p:txBody>
          <a:bodyPr>
            <a:normAutofit/>
          </a:bodyPr>
          <a:lstStyle/>
          <a:p>
            <a:pPr marL="0" indent="0">
              <a:buNone/>
            </a:pPr>
            <a:r>
              <a:rPr lang="en-IN" sz="1800" b="1" dirty="0"/>
              <a:t>Peering connection will be created as shown below:</a:t>
            </a:r>
          </a:p>
        </p:txBody>
      </p:sp>
      <p:pic>
        <p:nvPicPr>
          <p:cNvPr id="5" name="Picture 4">
            <a:extLst>
              <a:ext uri="{FF2B5EF4-FFF2-40B4-BE49-F238E27FC236}">
                <a16:creationId xmlns:a16="http://schemas.microsoft.com/office/drawing/2014/main" id="{B1B273EF-B555-B1C4-900F-9DD1F7287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09" y="606925"/>
            <a:ext cx="8572941" cy="2629035"/>
          </a:xfrm>
          <a:prstGeom prst="rect">
            <a:avLst/>
          </a:prstGeom>
        </p:spPr>
      </p:pic>
      <p:pic>
        <p:nvPicPr>
          <p:cNvPr id="7" name="Picture 6">
            <a:extLst>
              <a:ext uri="{FF2B5EF4-FFF2-40B4-BE49-F238E27FC236}">
                <a16:creationId xmlns:a16="http://schemas.microsoft.com/office/drawing/2014/main" id="{80209AFD-2D92-6E6E-1CAD-D09F9970C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4" y="3622041"/>
            <a:ext cx="8468596" cy="1077491"/>
          </a:xfrm>
          <a:prstGeom prst="rect">
            <a:avLst/>
          </a:prstGeom>
        </p:spPr>
      </p:pic>
      <p:pic>
        <p:nvPicPr>
          <p:cNvPr id="9" name="Picture 8">
            <a:extLst>
              <a:ext uri="{FF2B5EF4-FFF2-40B4-BE49-F238E27FC236}">
                <a16:creationId xmlns:a16="http://schemas.microsoft.com/office/drawing/2014/main" id="{15A98D04-1778-E00D-8378-D5F57F708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9" y="4828936"/>
            <a:ext cx="7009351" cy="1635332"/>
          </a:xfrm>
          <a:prstGeom prst="rect">
            <a:avLst/>
          </a:prstGeom>
        </p:spPr>
      </p:pic>
    </p:spTree>
    <p:extLst>
      <p:ext uri="{BB962C8B-B14F-4D97-AF65-F5344CB8AC3E}">
        <p14:creationId xmlns:p14="http://schemas.microsoft.com/office/powerpoint/2010/main" val="2656127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E6FF5-5465-2476-A36B-E1AC2EDA5E2F}"/>
              </a:ext>
            </a:extLst>
          </p:cNvPr>
          <p:cNvSpPr>
            <a:spLocks noGrp="1"/>
          </p:cNvSpPr>
          <p:nvPr>
            <p:ph idx="1"/>
          </p:nvPr>
        </p:nvSpPr>
        <p:spPr>
          <a:xfrm>
            <a:off x="101600" y="81280"/>
            <a:ext cx="12192000" cy="6685280"/>
          </a:xfrm>
        </p:spPr>
        <p:txBody>
          <a:bodyPr>
            <a:normAutofit/>
          </a:bodyPr>
          <a:lstStyle/>
          <a:p>
            <a:pPr marL="0" indent="0">
              <a:buNone/>
            </a:pPr>
            <a:r>
              <a:rPr lang="en-IN" sz="1800" b="1" dirty="0"/>
              <a:t>Click on actions accept the peering request.</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b="1" dirty="0"/>
              <a:t>After accepting the request status will be displayed as below: </a:t>
            </a:r>
          </a:p>
        </p:txBody>
      </p:sp>
      <p:pic>
        <p:nvPicPr>
          <p:cNvPr id="5" name="Picture 4">
            <a:extLst>
              <a:ext uri="{FF2B5EF4-FFF2-40B4-BE49-F238E27FC236}">
                <a16:creationId xmlns:a16="http://schemas.microsoft.com/office/drawing/2014/main" id="{F1712669-8998-F518-23EB-58BD31280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53" y="541594"/>
            <a:ext cx="6502734" cy="2381372"/>
          </a:xfrm>
          <a:prstGeom prst="rect">
            <a:avLst/>
          </a:prstGeom>
        </p:spPr>
      </p:pic>
      <p:pic>
        <p:nvPicPr>
          <p:cNvPr id="7" name="Picture 6">
            <a:extLst>
              <a:ext uri="{FF2B5EF4-FFF2-40B4-BE49-F238E27FC236}">
                <a16:creationId xmlns:a16="http://schemas.microsoft.com/office/drawing/2014/main" id="{BCBB4D2F-DC91-443D-FE6F-F911261C4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53" y="3935035"/>
            <a:ext cx="9286407" cy="2251820"/>
          </a:xfrm>
          <a:prstGeom prst="rect">
            <a:avLst/>
          </a:prstGeom>
        </p:spPr>
      </p:pic>
    </p:spTree>
    <p:extLst>
      <p:ext uri="{BB962C8B-B14F-4D97-AF65-F5344CB8AC3E}">
        <p14:creationId xmlns:p14="http://schemas.microsoft.com/office/powerpoint/2010/main" val="734113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5894C4-82FC-3A9A-9839-2BD61B82F5EF}"/>
              </a:ext>
            </a:extLst>
          </p:cNvPr>
          <p:cNvSpPr>
            <a:spLocks noGrp="1"/>
          </p:cNvSpPr>
          <p:nvPr>
            <p:ph idx="1"/>
          </p:nvPr>
        </p:nvSpPr>
        <p:spPr>
          <a:xfrm>
            <a:off x="0" y="0"/>
            <a:ext cx="12120880" cy="6857999"/>
          </a:xfrm>
        </p:spPr>
        <p:txBody>
          <a:bodyPr>
            <a:normAutofit/>
          </a:bodyPr>
          <a:lstStyle/>
          <a:p>
            <a:r>
              <a:rPr lang="en-IN" sz="1800" b="1" dirty="0"/>
              <a:t>Go to route tables which are associated with VPC’s and add the VPC CIDR range in  route table as shown below:</a:t>
            </a:r>
          </a:p>
          <a:p>
            <a:endParaRPr lang="en-IN" sz="1800" dirty="0"/>
          </a:p>
        </p:txBody>
      </p:sp>
      <p:pic>
        <p:nvPicPr>
          <p:cNvPr id="5" name="Picture 4">
            <a:extLst>
              <a:ext uri="{FF2B5EF4-FFF2-40B4-BE49-F238E27FC236}">
                <a16:creationId xmlns:a16="http://schemas.microsoft.com/office/drawing/2014/main" id="{AC3018B0-47AB-B35B-C20E-F50F81D02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53" y="679308"/>
            <a:ext cx="8630094" cy="2749691"/>
          </a:xfrm>
          <a:prstGeom prst="rect">
            <a:avLst/>
          </a:prstGeom>
        </p:spPr>
      </p:pic>
      <p:pic>
        <p:nvPicPr>
          <p:cNvPr id="9" name="Picture 8">
            <a:extLst>
              <a:ext uri="{FF2B5EF4-FFF2-40B4-BE49-F238E27FC236}">
                <a16:creationId xmlns:a16="http://schemas.microsoft.com/office/drawing/2014/main" id="{DB13C8FE-8868-A46E-E9A1-35DD0549D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53" y="4251918"/>
            <a:ext cx="9626340" cy="1926774"/>
          </a:xfrm>
          <a:prstGeom prst="rect">
            <a:avLst/>
          </a:prstGeom>
        </p:spPr>
      </p:pic>
    </p:spTree>
    <p:extLst>
      <p:ext uri="{BB962C8B-B14F-4D97-AF65-F5344CB8AC3E}">
        <p14:creationId xmlns:p14="http://schemas.microsoft.com/office/powerpoint/2010/main" val="3121230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A69D81-C8FB-52E5-B253-E83F3CA531B3}"/>
              </a:ext>
            </a:extLst>
          </p:cNvPr>
          <p:cNvSpPr>
            <a:spLocks noGrp="1"/>
          </p:cNvSpPr>
          <p:nvPr>
            <p:ph idx="1"/>
          </p:nvPr>
        </p:nvSpPr>
        <p:spPr>
          <a:xfrm>
            <a:off x="0" y="0"/>
            <a:ext cx="12192000" cy="6858000"/>
          </a:xfrm>
        </p:spPr>
        <p:txBody>
          <a:bodyPr>
            <a:normAutofit/>
          </a:bodyPr>
          <a:lstStyle/>
          <a:p>
            <a:pPr marL="0" indent="0">
              <a:buNone/>
            </a:pPr>
            <a:r>
              <a:rPr lang="en-IN" sz="1800" b="1" dirty="0"/>
              <a:t>Go to route tables which are associated with VPC’s and add the VPC CIDR range in  route table as shown below:</a:t>
            </a:r>
          </a:p>
          <a:p>
            <a:pPr marL="0" indent="0">
              <a:buNone/>
            </a:pPr>
            <a:endParaRPr lang="en-IN" sz="1800" dirty="0"/>
          </a:p>
        </p:txBody>
      </p:sp>
      <p:pic>
        <p:nvPicPr>
          <p:cNvPr id="5" name="Picture 4">
            <a:extLst>
              <a:ext uri="{FF2B5EF4-FFF2-40B4-BE49-F238E27FC236}">
                <a16:creationId xmlns:a16="http://schemas.microsoft.com/office/drawing/2014/main" id="{5F2351D3-D7A0-4FA5-1B04-DDFB966E6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83" y="4220806"/>
            <a:ext cx="8058564" cy="1924149"/>
          </a:xfrm>
          <a:prstGeom prst="rect">
            <a:avLst/>
          </a:prstGeom>
        </p:spPr>
      </p:pic>
      <p:pic>
        <p:nvPicPr>
          <p:cNvPr id="7" name="Picture 6">
            <a:extLst>
              <a:ext uri="{FF2B5EF4-FFF2-40B4-BE49-F238E27FC236}">
                <a16:creationId xmlns:a16="http://schemas.microsoft.com/office/drawing/2014/main" id="{74CBB79A-527D-F18E-0FFD-9A6E5291A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83" y="370165"/>
            <a:ext cx="8519413" cy="3490636"/>
          </a:xfrm>
          <a:prstGeom prst="rect">
            <a:avLst/>
          </a:prstGeom>
        </p:spPr>
      </p:pic>
    </p:spTree>
    <p:extLst>
      <p:ext uri="{BB962C8B-B14F-4D97-AF65-F5344CB8AC3E}">
        <p14:creationId xmlns:p14="http://schemas.microsoft.com/office/powerpoint/2010/main" val="34169119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7C3212-31CA-CBF4-5455-7859607A98E7}"/>
              </a:ext>
            </a:extLst>
          </p:cNvPr>
          <p:cNvSpPr>
            <a:spLocks noGrp="1"/>
          </p:cNvSpPr>
          <p:nvPr>
            <p:ph idx="1"/>
          </p:nvPr>
        </p:nvSpPr>
        <p:spPr>
          <a:xfrm>
            <a:off x="0" y="0"/>
            <a:ext cx="12192000" cy="6929120"/>
          </a:xfrm>
        </p:spPr>
        <p:txBody>
          <a:bodyPr>
            <a:normAutofit/>
          </a:bodyPr>
          <a:lstStyle/>
          <a:p>
            <a:pPr marL="0" indent="0">
              <a:buNone/>
            </a:pPr>
            <a:r>
              <a:rPr lang="en-IN" sz="1800" b="1" dirty="0"/>
              <a:t>Below two servers are from two different VPC’s  and we will try to connect the first server and from 1</a:t>
            </a:r>
            <a:r>
              <a:rPr lang="en-IN" sz="1800" b="1" baseline="30000" dirty="0"/>
              <a:t>st</a:t>
            </a:r>
            <a:r>
              <a:rPr lang="en-IN" sz="1800" b="1" dirty="0"/>
              <a:t> server try to connect 2</a:t>
            </a:r>
            <a:r>
              <a:rPr lang="en-IN" sz="1800" b="1" baseline="30000" dirty="0"/>
              <a:t>nd</a:t>
            </a:r>
            <a:r>
              <a:rPr lang="en-IN" sz="1800" b="1" dirty="0"/>
              <a:t> server as shown below:</a:t>
            </a:r>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b="1" dirty="0"/>
              <a:t>We have successfully connected the servers which are from two different VPC’s within same region.</a:t>
            </a:r>
          </a:p>
        </p:txBody>
      </p:sp>
      <p:pic>
        <p:nvPicPr>
          <p:cNvPr id="9" name="Picture 8">
            <a:extLst>
              <a:ext uri="{FF2B5EF4-FFF2-40B4-BE49-F238E27FC236}">
                <a16:creationId xmlns:a16="http://schemas.microsoft.com/office/drawing/2014/main" id="{69E725AE-7814-4284-0F0E-C84206429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35" y="985466"/>
            <a:ext cx="8553890" cy="2082907"/>
          </a:xfrm>
          <a:prstGeom prst="rect">
            <a:avLst/>
          </a:prstGeom>
        </p:spPr>
      </p:pic>
      <p:pic>
        <p:nvPicPr>
          <p:cNvPr id="13" name="Picture 12">
            <a:extLst>
              <a:ext uri="{FF2B5EF4-FFF2-40B4-BE49-F238E27FC236}">
                <a16:creationId xmlns:a16="http://schemas.microsoft.com/office/drawing/2014/main" id="{1659FECF-11B4-4444-29B5-506181497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13" y="3703912"/>
            <a:ext cx="10238609" cy="2686728"/>
          </a:xfrm>
          <a:prstGeom prst="rect">
            <a:avLst/>
          </a:prstGeom>
        </p:spPr>
      </p:pic>
    </p:spTree>
    <p:extLst>
      <p:ext uri="{BB962C8B-B14F-4D97-AF65-F5344CB8AC3E}">
        <p14:creationId xmlns:p14="http://schemas.microsoft.com/office/powerpoint/2010/main" val="98001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A4367-2392-519F-3E16-60942EED1FE9}"/>
              </a:ext>
            </a:extLst>
          </p:cNvPr>
          <p:cNvSpPr>
            <a:spLocks noGrp="1"/>
          </p:cNvSpPr>
          <p:nvPr>
            <p:ph idx="1"/>
          </p:nvPr>
        </p:nvSpPr>
        <p:spPr>
          <a:xfrm>
            <a:off x="150829" y="160256"/>
            <a:ext cx="11268959" cy="6082695"/>
          </a:xfrm>
        </p:spPr>
        <p:txBody>
          <a:bodyPr>
            <a:normAutofit lnSpcReduction="10000"/>
          </a:bodyPr>
          <a:lstStyle/>
          <a:p>
            <a:pPr marL="0" indent="0">
              <a:buNone/>
            </a:pPr>
            <a:r>
              <a:rPr lang="en-US" sz="2900" b="1" dirty="0">
                <a:solidFill>
                  <a:srgbClr val="C00000"/>
                </a:solidFill>
              </a:rPr>
              <a:t>EC2-Elastic compute cloud:</a:t>
            </a:r>
          </a:p>
          <a:p>
            <a:pPr marL="0" indent="0">
              <a:buNone/>
            </a:pPr>
            <a:r>
              <a:rPr lang="en-US" sz="1800" dirty="0"/>
              <a:t>AWS EC2 (Elastic Cloud Compute) is a web service offered by Amazon that provides resizable compute capacity in the AWS cloud. </a:t>
            </a:r>
          </a:p>
          <a:p>
            <a:pPr marL="0" indent="0">
              <a:buNone/>
            </a:pPr>
            <a:r>
              <a:rPr lang="en-US" sz="1800" dirty="0"/>
              <a:t>It offers Infrastructure as a service (IaaS). It provides complete control of computing resources, which one can scale as per the requirement.</a:t>
            </a:r>
          </a:p>
          <a:p>
            <a:pPr marL="0" indent="0">
              <a:buNone/>
            </a:pPr>
            <a:r>
              <a:rPr lang="en-US" sz="1800" dirty="0"/>
              <a:t>Amazon Elastic Compute Cloud (Amazon EC2) offers the broadest and deepest compute platform, with over 600 instances .</a:t>
            </a:r>
          </a:p>
          <a:p>
            <a:pPr marL="0" indent="0">
              <a:buNone/>
            </a:pPr>
            <a:r>
              <a:rPr lang="en-US" sz="1800" dirty="0"/>
              <a:t> choice of the latest processor, storage, networking, operating system, and purchase model to help you best match the needs of your workload.</a:t>
            </a:r>
          </a:p>
          <a:p>
            <a:pPr marL="0" indent="0">
              <a:buNone/>
            </a:pPr>
            <a:r>
              <a:rPr lang="en-US" sz="1800" dirty="0"/>
              <a:t>750 hours free per month for (t2 micro) Instances.</a:t>
            </a:r>
          </a:p>
          <a:p>
            <a:pPr marL="0" indent="0">
              <a:buNone/>
            </a:pPr>
            <a:r>
              <a:rPr lang="en-US" sz="2000" b="1" dirty="0">
                <a:solidFill>
                  <a:schemeClr val="accent6"/>
                </a:solidFill>
              </a:rPr>
              <a:t>INSTANCE:</a:t>
            </a:r>
          </a:p>
          <a:p>
            <a:pPr marL="0" indent="0">
              <a:buNone/>
            </a:pPr>
            <a:r>
              <a:rPr lang="en-US" sz="1800" dirty="0"/>
              <a:t>A virtual server used for running applications on Amazon’s EC2 is an instance. An instance can be understood as a small part of a large computer, having its own hard drive, network connection, OS, etc. </a:t>
            </a:r>
          </a:p>
          <a:p>
            <a:pPr marL="0" indent="0">
              <a:buNone/>
            </a:pPr>
            <a:r>
              <a:rPr lang="en-US" sz="1800" dirty="0"/>
              <a:t>You can have multiple small computers on a single physical machine, and all these small machines are called Instances.</a:t>
            </a:r>
          </a:p>
          <a:p>
            <a:pPr marL="0" indent="0">
              <a:buNone/>
            </a:pPr>
            <a:endParaRPr lang="en-US" sz="2000" dirty="0"/>
          </a:p>
          <a:p>
            <a:pPr marL="0" indent="0">
              <a:buNone/>
            </a:pPr>
            <a:r>
              <a:rPr lang="en-US" sz="2000" b="1" dirty="0">
                <a:solidFill>
                  <a:schemeClr val="accent6"/>
                </a:solidFill>
              </a:rPr>
              <a:t>INSTANCE TYPES:</a:t>
            </a:r>
          </a:p>
          <a:p>
            <a:pPr marL="0" indent="0">
              <a:buNone/>
            </a:pPr>
            <a:r>
              <a:rPr lang="en-US" sz="1800" dirty="0"/>
              <a:t>1.On-Demand Instances</a:t>
            </a:r>
          </a:p>
          <a:p>
            <a:pPr marL="0" indent="0">
              <a:buNone/>
            </a:pPr>
            <a:r>
              <a:rPr lang="en-US" sz="1800" dirty="0"/>
              <a:t>2. Reserved Instances (RI)</a:t>
            </a:r>
            <a:r>
              <a:rPr lang="en-US" sz="1200" b="0" i="0" dirty="0">
                <a:solidFill>
                  <a:srgbClr val="FFFFFF"/>
                </a:solidFill>
                <a:effectLst/>
                <a:latin typeface="AmazonEmber"/>
              </a:rPr>
              <a:t>12 months with the</a:t>
            </a:r>
            <a:endParaRPr lang="en-US" sz="1800" dirty="0"/>
          </a:p>
        </p:txBody>
      </p:sp>
    </p:spTree>
    <p:extLst>
      <p:ext uri="{BB962C8B-B14F-4D97-AF65-F5344CB8AC3E}">
        <p14:creationId xmlns:p14="http://schemas.microsoft.com/office/powerpoint/2010/main" val="3344509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6FF495-65E7-401B-6871-0169278E4856}"/>
              </a:ext>
            </a:extLst>
          </p:cNvPr>
          <p:cNvSpPr>
            <a:spLocks noGrp="1"/>
          </p:cNvSpPr>
          <p:nvPr>
            <p:ph idx="1"/>
          </p:nvPr>
        </p:nvSpPr>
        <p:spPr>
          <a:xfrm>
            <a:off x="0" y="94268"/>
            <a:ext cx="12192000" cy="6763732"/>
          </a:xfrm>
        </p:spPr>
        <p:txBody>
          <a:bodyPr>
            <a:normAutofit/>
          </a:bodyPr>
          <a:lstStyle/>
          <a:p>
            <a:pPr marL="0" indent="0">
              <a:buNone/>
            </a:pPr>
            <a:r>
              <a:rPr lang="en-US" sz="1800" dirty="0">
                <a:solidFill>
                  <a:srgbClr val="0070C0"/>
                </a:solidFill>
              </a:rPr>
              <a:t> </a:t>
            </a:r>
            <a:r>
              <a:rPr lang="en-US" sz="2400" b="1" dirty="0">
                <a:solidFill>
                  <a:srgbClr val="0070C0"/>
                </a:solidFill>
              </a:rPr>
              <a:t>S3:</a:t>
            </a:r>
          </a:p>
          <a:p>
            <a:pPr marL="0" indent="0">
              <a:buNone/>
            </a:pPr>
            <a:r>
              <a:rPr lang="en-US" sz="1800" dirty="0"/>
              <a:t>    S3 stands for Simple Storage Service.</a:t>
            </a:r>
          </a:p>
          <a:p>
            <a:r>
              <a:rPr lang="en-US" sz="1800" dirty="0"/>
              <a:t>It is easy to use with a simple web services interface to store and retrieve any amount of data from anywhere on the web.</a:t>
            </a:r>
          </a:p>
          <a:p>
            <a:r>
              <a:rPr lang="en-US" sz="1800" dirty="0"/>
              <a:t>S3 is a safe place to store the files.</a:t>
            </a:r>
          </a:p>
          <a:p>
            <a:r>
              <a:rPr lang="en-US" sz="1800" dirty="0"/>
              <a:t>It is Object-based storage, i.e., you can store the images, word files, pdf files, etc.</a:t>
            </a:r>
          </a:p>
          <a:p>
            <a:r>
              <a:rPr lang="en-US" sz="1800" dirty="0"/>
              <a:t>The files which are stored in S3 can be from 0 Bytes to 5 TB.</a:t>
            </a:r>
          </a:p>
          <a:p>
            <a:r>
              <a:rPr lang="en-US" sz="1800" dirty="0"/>
              <a:t>S3 is a universal namespace, i.e., the names must be unique globally. Bucket contains a DNS address. Therefore, the bucket must contain a unique name to generate a unique DNS address.</a:t>
            </a:r>
          </a:p>
          <a:p>
            <a:endParaRPr lang="en-US" sz="1800" dirty="0"/>
          </a:p>
        </p:txBody>
      </p:sp>
      <p:pic>
        <p:nvPicPr>
          <p:cNvPr id="6" name="Picture 5" descr="A diagram of a diagram&#10;&#10;Description automatically generated">
            <a:extLst>
              <a:ext uri="{FF2B5EF4-FFF2-40B4-BE49-F238E27FC236}">
                <a16:creationId xmlns:a16="http://schemas.microsoft.com/office/drawing/2014/main" id="{118D0F25-161D-887D-92BA-A57844E98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835" y="3193203"/>
            <a:ext cx="5957740" cy="3495115"/>
          </a:xfrm>
          <a:prstGeom prst="rect">
            <a:avLst/>
          </a:prstGeom>
        </p:spPr>
      </p:pic>
    </p:spTree>
    <p:extLst>
      <p:ext uri="{BB962C8B-B14F-4D97-AF65-F5344CB8AC3E}">
        <p14:creationId xmlns:p14="http://schemas.microsoft.com/office/powerpoint/2010/main" val="2081449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2913B8-92ED-0B51-7D03-74EEDB61C664}"/>
              </a:ext>
            </a:extLst>
          </p:cNvPr>
          <p:cNvSpPr>
            <a:spLocks noGrp="1"/>
          </p:cNvSpPr>
          <p:nvPr>
            <p:ph idx="1"/>
          </p:nvPr>
        </p:nvSpPr>
        <p:spPr>
          <a:xfrm>
            <a:off x="0" y="75414"/>
            <a:ext cx="12192000" cy="6782586"/>
          </a:xfrm>
        </p:spPr>
        <p:txBody>
          <a:bodyPr>
            <a:normAutofit lnSpcReduction="10000"/>
          </a:bodyPr>
          <a:lstStyle/>
          <a:p>
            <a:pPr marL="0" indent="0">
              <a:buNone/>
            </a:pPr>
            <a:r>
              <a:rPr lang="en-US" sz="2000" b="1" dirty="0">
                <a:solidFill>
                  <a:srgbClr val="0070C0"/>
                </a:solidFill>
              </a:rPr>
              <a:t>Create Buckets: </a:t>
            </a:r>
          </a:p>
          <a:p>
            <a:pPr marL="0" indent="0">
              <a:buNone/>
            </a:pPr>
            <a:r>
              <a:rPr lang="en-US" sz="1800" dirty="0"/>
              <a:t>Firstly, we create a bucket and provide a name to the bucket. Buckets are the containers in S3 that stores the data. Buckets must have a unique name to generate a unique DNS address.</a:t>
            </a:r>
          </a:p>
          <a:p>
            <a:endParaRPr lang="en-US" sz="1800" dirty="0"/>
          </a:p>
          <a:p>
            <a:pPr marL="0" indent="0">
              <a:buNone/>
            </a:pPr>
            <a:r>
              <a:rPr lang="en-US" sz="2000" b="1" dirty="0">
                <a:solidFill>
                  <a:srgbClr val="0070C0"/>
                </a:solidFill>
              </a:rPr>
              <a:t>Storing data in buckets:</a:t>
            </a:r>
          </a:p>
          <a:p>
            <a:pPr marL="0" indent="0">
              <a:buNone/>
            </a:pPr>
            <a:r>
              <a:rPr lang="en-US" sz="1800" dirty="0"/>
              <a:t> Bucket can be used to store an infinite amount of data. You can upload the files as much you want into an Amazon S3 bucket, i.e., there is no maximum limit to store the files. Each object can contain up to 5 TB of data. Each object can be stored and retrieved by using a unique developer assigned-key.</a:t>
            </a:r>
          </a:p>
          <a:p>
            <a:pPr marL="0" indent="0">
              <a:buNone/>
            </a:pPr>
            <a:endParaRPr lang="en-US" sz="1800" dirty="0"/>
          </a:p>
          <a:p>
            <a:pPr marL="0" indent="0">
              <a:buNone/>
            </a:pPr>
            <a:r>
              <a:rPr lang="en-US" sz="2000" b="1" dirty="0">
                <a:solidFill>
                  <a:srgbClr val="0070C0"/>
                </a:solidFill>
              </a:rPr>
              <a:t>Download data: </a:t>
            </a:r>
          </a:p>
          <a:p>
            <a:pPr marL="0" indent="0">
              <a:buNone/>
            </a:pPr>
            <a:r>
              <a:rPr lang="en-US" sz="1800" dirty="0"/>
              <a:t>You can also download your data from a bucket and can also give permission to others to download the same data. You can download the data at any time whenever you want.</a:t>
            </a:r>
          </a:p>
          <a:p>
            <a:pPr marL="0" indent="0">
              <a:buNone/>
            </a:pPr>
            <a:endParaRPr lang="en-US" sz="1800" dirty="0"/>
          </a:p>
          <a:p>
            <a:pPr marL="0" indent="0">
              <a:buNone/>
            </a:pPr>
            <a:r>
              <a:rPr lang="en-US" sz="2000" b="1" dirty="0">
                <a:solidFill>
                  <a:srgbClr val="0070C0"/>
                </a:solidFill>
              </a:rPr>
              <a:t>Permissions: </a:t>
            </a:r>
          </a:p>
          <a:p>
            <a:pPr marL="0" indent="0">
              <a:buNone/>
            </a:pPr>
            <a:r>
              <a:rPr lang="en-US" sz="1800" dirty="0"/>
              <a:t>You can also grant or deny access to others who want to download or upload the data from your Amazon S3 bucket. Authentication mechanism keeps the data secure from unauthorized access.</a:t>
            </a:r>
          </a:p>
          <a:p>
            <a:pPr marL="0" indent="0">
              <a:buNone/>
            </a:pPr>
            <a:endParaRPr lang="en-US" sz="1800" dirty="0"/>
          </a:p>
          <a:p>
            <a:pPr marL="0" indent="0">
              <a:buNone/>
            </a:pPr>
            <a:r>
              <a:rPr lang="en-US" sz="2000" b="1" dirty="0">
                <a:solidFill>
                  <a:srgbClr val="0070C0"/>
                </a:solidFill>
              </a:rPr>
              <a:t>Standard interfaces:</a:t>
            </a:r>
          </a:p>
          <a:p>
            <a:pPr marL="0" indent="0">
              <a:buNone/>
            </a:pPr>
            <a:r>
              <a:rPr lang="en-US" sz="1800" dirty="0"/>
              <a:t> S3 is used with the standard interfaces REST and SOAP interfaces which are designed in such a way that they can work with any development toolkit.</a:t>
            </a:r>
          </a:p>
          <a:p>
            <a:endParaRPr lang="en-IN" sz="1800" dirty="0"/>
          </a:p>
        </p:txBody>
      </p:sp>
    </p:spTree>
    <p:extLst>
      <p:ext uri="{BB962C8B-B14F-4D97-AF65-F5344CB8AC3E}">
        <p14:creationId xmlns:p14="http://schemas.microsoft.com/office/powerpoint/2010/main" val="1943190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6CA312-7B15-7F2E-160F-13F0F203998E}"/>
              </a:ext>
            </a:extLst>
          </p:cNvPr>
          <p:cNvSpPr>
            <a:spLocks noGrp="1"/>
          </p:cNvSpPr>
          <p:nvPr>
            <p:ph idx="1"/>
          </p:nvPr>
        </p:nvSpPr>
        <p:spPr>
          <a:xfrm>
            <a:off x="0" y="0"/>
            <a:ext cx="12192000" cy="6858000"/>
          </a:xfrm>
        </p:spPr>
        <p:txBody>
          <a:bodyPr>
            <a:normAutofit/>
          </a:bodyPr>
          <a:lstStyle/>
          <a:p>
            <a:pPr marL="0" indent="0">
              <a:buNone/>
            </a:pPr>
            <a:r>
              <a:rPr lang="en-US" sz="1800" dirty="0"/>
              <a:t>   </a:t>
            </a:r>
            <a:r>
              <a:rPr lang="en-US" sz="2000" b="1" dirty="0">
                <a:solidFill>
                  <a:srgbClr val="0070C0"/>
                </a:solidFill>
              </a:rPr>
              <a:t>Security:</a:t>
            </a:r>
          </a:p>
          <a:p>
            <a:r>
              <a:rPr lang="en-US" sz="1800" dirty="0"/>
              <a:t>Amazon S3 offers security features by protecting unauthorized users from accessing your data.</a:t>
            </a:r>
          </a:p>
          <a:p>
            <a:endParaRPr lang="en-US" sz="1800" dirty="0"/>
          </a:p>
          <a:p>
            <a:r>
              <a:rPr lang="en-US" sz="2000" b="1" dirty="0">
                <a:solidFill>
                  <a:schemeClr val="accent1"/>
                </a:solidFill>
              </a:rPr>
              <a:t>How to Create S3 bucket in AWS console:</a:t>
            </a:r>
          </a:p>
          <a:p>
            <a:pPr marL="0" indent="0">
              <a:buNone/>
            </a:pPr>
            <a:endParaRPr lang="en-US" sz="1800" dirty="0"/>
          </a:p>
          <a:p>
            <a:pPr marL="0" indent="0">
              <a:buNone/>
            </a:pPr>
            <a:endParaRPr lang="en-IN" sz="1800" dirty="0"/>
          </a:p>
        </p:txBody>
      </p:sp>
      <p:pic>
        <p:nvPicPr>
          <p:cNvPr id="4" name="Picture 3" descr="A screenshot of a bucket&#10;&#10;Description automatically generated">
            <a:extLst>
              <a:ext uri="{FF2B5EF4-FFF2-40B4-BE49-F238E27FC236}">
                <a16:creationId xmlns:a16="http://schemas.microsoft.com/office/drawing/2014/main" id="{8C3B1639-A289-114A-731B-4FD07874E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54" y="2207995"/>
            <a:ext cx="3689445" cy="396928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3DF1F46-E3EE-4BCD-BC9F-1CE199906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00" y="1923742"/>
            <a:ext cx="7056446" cy="4537791"/>
          </a:xfrm>
          <a:prstGeom prst="rect">
            <a:avLst/>
          </a:prstGeom>
        </p:spPr>
      </p:pic>
    </p:spTree>
    <p:extLst>
      <p:ext uri="{BB962C8B-B14F-4D97-AF65-F5344CB8AC3E}">
        <p14:creationId xmlns:p14="http://schemas.microsoft.com/office/powerpoint/2010/main" val="901879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3926F0-D853-C7C7-7C2E-891EC85A543A}"/>
              </a:ext>
            </a:extLst>
          </p:cNvPr>
          <p:cNvSpPr>
            <a:spLocks noGrp="1"/>
          </p:cNvSpPr>
          <p:nvPr>
            <p:ph idx="1"/>
          </p:nvPr>
        </p:nvSpPr>
        <p:spPr>
          <a:xfrm>
            <a:off x="0" y="0"/>
            <a:ext cx="12192000" cy="6858000"/>
          </a:xfrm>
        </p:spPr>
        <p:txBody>
          <a:bodyPr>
            <a:normAutofit/>
          </a:bodyPr>
          <a:lstStyle/>
          <a:p>
            <a:r>
              <a:rPr lang="en-US" sz="1800" dirty="0"/>
              <a:t> </a:t>
            </a:r>
            <a:r>
              <a:rPr lang="en-US" sz="1800" b="1" dirty="0"/>
              <a:t>Enable the bucket versioning and create the bucket.</a:t>
            </a:r>
          </a:p>
          <a:p>
            <a:endParaRPr lang="en-US"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p:txBody>
      </p:sp>
      <p:pic>
        <p:nvPicPr>
          <p:cNvPr id="5" name="Picture 4" descr="A screenshot of a computer&#10;&#10;Description automatically generated">
            <a:extLst>
              <a:ext uri="{FF2B5EF4-FFF2-40B4-BE49-F238E27FC236}">
                <a16:creationId xmlns:a16="http://schemas.microsoft.com/office/drawing/2014/main" id="{332AAD91-8032-AFB6-67D1-C6134DABF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32" y="564603"/>
            <a:ext cx="8563076" cy="239541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3BF4F62-1ED1-0246-858F-6350BB439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32" y="3524618"/>
            <a:ext cx="10764661" cy="3036437"/>
          </a:xfrm>
          <a:prstGeom prst="rect">
            <a:avLst/>
          </a:prstGeom>
        </p:spPr>
      </p:pic>
    </p:spTree>
    <p:extLst>
      <p:ext uri="{BB962C8B-B14F-4D97-AF65-F5344CB8AC3E}">
        <p14:creationId xmlns:p14="http://schemas.microsoft.com/office/powerpoint/2010/main" val="188579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9519F1-3C86-0E71-9BD9-80357037CE94}"/>
              </a:ext>
            </a:extLst>
          </p:cNvPr>
          <p:cNvSpPr>
            <a:spLocks noGrp="1"/>
          </p:cNvSpPr>
          <p:nvPr>
            <p:ph idx="1"/>
          </p:nvPr>
        </p:nvSpPr>
        <p:spPr>
          <a:xfrm>
            <a:off x="-1" y="141402"/>
            <a:ext cx="12085163" cy="6561056"/>
          </a:xfrm>
        </p:spPr>
        <p:txBody>
          <a:bodyPr>
            <a:normAutofit/>
          </a:bodyPr>
          <a:lstStyle/>
          <a:p>
            <a:pPr marL="0" indent="0">
              <a:buNone/>
            </a:pPr>
            <a:r>
              <a:rPr lang="en-US" sz="1800" b="1" dirty="0"/>
              <a:t>Click on add files or folder to add files &amp; folders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b="1" dirty="0"/>
              <a:t>After adding click on upload button.</a:t>
            </a:r>
            <a:endParaRPr lang="en-IN" sz="1800" b="1" dirty="0"/>
          </a:p>
        </p:txBody>
      </p:sp>
      <p:pic>
        <p:nvPicPr>
          <p:cNvPr id="5" name="Picture 4" descr="A screenshot of a computer&#10;&#10;Description automatically generated">
            <a:extLst>
              <a:ext uri="{FF2B5EF4-FFF2-40B4-BE49-F238E27FC236}">
                <a16:creationId xmlns:a16="http://schemas.microsoft.com/office/drawing/2014/main" id="{045920CD-4C79-F8D4-8604-D539E87DD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8" y="726159"/>
            <a:ext cx="6831290" cy="2687832"/>
          </a:xfrm>
          <a:prstGeom prst="rect">
            <a:avLst/>
          </a:prstGeom>
        </p:spPr>
      </p:pic>
      <p:pic>
        <p:nvPicPr>
          <p:cNvPr id="7" name="Picture 6" descr="A close up of a sign&#10;&#10;Description automatically generated">
            <a:extLst>
              <a:ext uri="{FF2B5EF4-FFF2-40B4-BE49-F238E27FC236}">
                <a16:creationId xmlns:a16="http://schemas.microsoft.com/office/drawing/2014/main" id="{5525A013-C606-DA3C-69C3-BD3566A8C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8" y="4218529"/>
            <a:ext cx="4679343" cy="2056460"/>
          </a:xfrm>
          <a:prstGeom prst="rect">
            <a:avLst/>
          </a:prstGeom>
        </p:spPr>
      </p:pic>
    </p:spTree>
    <p:extLst>
      <p:ext uri="{BB962C8B-B14F-4D97-AF65-F5344CB8AC3E}">
        <p14:creationId xmlns:p14="http://schemas.microsoft.com/office/powerpoint/2010/main" val="23815688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BE177-77BB-BE36-CCDE-9925223466D3}"/>
              </a:ext>
            </a:extLst>
          </p:cNvPr>
          <p:cNvSpPr>
            <a:spLocks noGrp="1"/>
          </p:cNvSpPr>
          <p:nvPr>
            <p:ph idx="1"/>
          </p:nvPr>
        </p:nvSpPr>
        <p:spPr>
          <a:xfrm>
            <a:off x="75414" y="65988"/>
            <a:ext cx="12116586" cy="6792012"/>
          </a:xfrm>
        </p:spPr>
        <p:txBody>
          <a:bodyPr>
            <a:normAutofit/>
          </a:bodyPr>
          <a:lstStyle/>
          <a:p>
            <a:pPr marL="0" indent="0">
              <a:buNone/>
            </a:pPr>
            <a:r>
              <a:rPr lang="en-US" sz="1800" b="1" dirty="0"/>
              <a:t>How to provide Public access to Bucket.</a:t>
            </a:r>
          </a:p>
          <a:p>
            <a:endParaRPr lang="en-US" sz="1800" b="1" dirty="0"/>
          </a:p>
          <a:p>
            <a:endParaRPr lang="en-US" sz="1800" dirty="0"/>
          </a:p>
          <a:p>
            <a:endParaRPr lang="en-US" sz="1800" dirty="0"/>
          </a:p>
          <a:p>
            <a:endParaRPr lang="en-US" sz="1800" dirty="0"/>
          </a:p>
          <a:p>
            <a:endParaRPr lang="en-US" sz="1800" dirty="0"/>
          </a:p>
          <a:p>
            <a:endParaRPr lang="en-US" sz="1800" dirty="0"/>
          </a:p>
          <a:p>
            <a:pPr marL="0" indent="0">
              <a:buNone/>
            </a:pPr>
            <a:r>
              <a:rPr lang="en-US" sz="1800" b="1" dirty="0"/>
              <a:t>Uncheck the block all public access as shown below.</a:t>
            </a:r>
          </a:p>
          <a:p>
            <a:endParaRPr lang="en-US" sz="1800" b="1" dirty="0"/>
          </a:p>
          <a:p>
            <a:endParaRPr lang="en-IN" sz="1800" dirty="0"/>
          </a:p>
        </p:txBody>
      </p:sp>
      <p:pic>
        <p:nvPicPr>
          <p:cNvPr id="5" name="Picture 4" descr="A screenshot of a bucket settings&#10;&#10;Description automatically generated">
            <a:extLst>
              <a:ext uri="{FF2B5EF4-FFF2-40B4-BE49-F238E27FC236}">
                <a16:creationId xmlns:a16="http://schemas.microsoft.com/office/drawing/2014/main" id="{C5B39D3C-F4F9-B3F3-59A1-5E1F8D5BB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44" y="629494"/>
            <a:ext cx="4506731" cy="198033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4065361-328E-6286-A528-1D293ADA8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44" y="3209857"/>
            <a:ext cx="6516412" cy="3450179"/>
          </a:xfrm>
          <a:prstGeom prst="rect">
            <a:avLst/>
          </a:prstGeom>
        </p:spPr>
      </p:pic>
    </p:spTree>
    <p:extLst>
      <p:ext uri="{BB962C8B-B14F-4D97-AF65-F5344CB8AC3E}">
        <p14:creationId xmlns:p14="http://schemas.microsoft.com/office/powerpoint/2010/main" val="1592845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55A68B-8EB1-A74A-C2A2-95BD553687F8}"/>
              </a:ext>
            </a:extLst>
          </p:cNvPr>
          <p:cNvSpPr>
            <a:spLocks noGrp="1"/>
          </p:cNvSpPr>
          <p:nvPr>
            <p:ph idx="1"/>
          </p:nvPr>
        </p:nvSpPr>
        <p:spPr>
          <a:xfrm>
            <a:off x="0" y="0"/>
            <a:ext cx="12192000" cy="6928701"/>
          </a:xfrm>
        </p:spPr>
        <p:txBody>
          <a:bodyPr>
            <a:normAutofit/>
          </a:bodyPr>
          <a:lstStyle/>
          <a:p>
            <a:pPr marL="0" indent="0">
              <a:buNone/>
            </a:pPr>
            <a:r>
              <a:rPr lang="en-US" sz="1800" b="1" dirty="0"/>
              <a:t>Click on ACL enabled.</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b="1" dirty="0"/>
              <a:t>Click on actions and make public using ACL and Use the object URL  to download the files in bucket.</a:t>
            </a:r>
            <a:endParaRPr lang="en-IN" sz="1800" b="1" dirty="0"/>
          </a:p>
          <a:p>
            <a:pPr marL="0" indent="0">
              <a:buNone/>
            </a:pPr>
            <a:endParaRPr lang="en-IN" sz="1800" b="1" dirty="0"/>
          </a:p>
        </p:txBody>
      </p:sp>
      <p:pic>
        <p:nvPicPr>
          <p:cNvPr id="5" name="Picture 4" descr="A screenshot of a computer&#10;&#10;Description automatically generated">
            <a:extLst>
              <a:ext uri="{FF2B5EF4-FFF2-40B4-BE49-F238E27FC236}">
                <a16:creationId xmlns:a16="http://schemas.microsoft.com/office/drawing/2014/main" id="{6A348BE8-1652-7D27-4CE0-0346EB478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58" y="479861"/>
            <a:ext cx="7506086" cy="214641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1920B35-13A1-18E0-A862-D571C69B2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58" y="3429000"/>
            <a:ext cx="8243344" cy="2944970"/>
          </a:xfrm>
          <a:prstGeom prst="rect">
            <a:avLst/>
          </a:prstGeom>
        </p:spPr>
      </p:pic>
      <p:pic>
        <p:nvPicPr>
          <p:cNvPr id="2" name="Picture 1" descr="A close-up of a logo&#10;&#10;Description automatically generated">
            <a:extLst>
              <a:ext uri="{FF2B5EF4-FFF2-40B4-BE49-F238E27FC236}">
                <a16:creationId xmlns:a16="http://schemas.microsoft.com/office/drawing/2014/main" id="{D95A964E-C23C-02FB-1977-01FE9A5D5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2401" y="3636547"/>
            <a:ext cx="2702560" cy="2272651"/>
          </a:xfrm>
          <a:prstGeom prst="rect">
            <a:avLst/>
          </a:prstGeom>
        </p:spPr>
      </p:pic>
    </p:spTree>
    <p:extLst>
      <p:ext uri="{BB962C8B-B14F-4D97-AF65-F5344CB8AC3E}">
        <p14:creationId xmlns:p14="http://schemas.microsoft.com/office/powerpoint/2010/main" val="24209928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CF6DA9D-F79E-5F4F-34F6-864814C77ABB}"/>
              </a:ext>
            </a:extLst>
          </p:cNvPr>
          <p:cNvSpPr>
            <a:spLocks noGrp="1"/>
          </p:cNvSpPr>
          <p:nvPr>
            <p:ph idx="1"/>
          </p:nvPr>
        </p:nvSpPr>
        <p:spPr>
          <a:xfrm>
            <a:off x="0" y="0"/>
            <a:ext cx="12192000" cy="6858000"/>
          </a:xfrm>
        </p:spPr>
        <p:txBody>
          <a:bodyPr>
            <a:normAutofit/>
          </a:bodyPr>
          <a:lstStyle/>
          <a:p>
            <a:pPr marL="0" indent="0">
              <a:buNone/>
            </a:pPr>
            <a:r>
              <a:rPr lang="en-US" sz="2000" b="1" dirty="0">
                <a:solidFill>
                  <a:schemeClr val="accent1"/>
                </a:solidFill>
              </a:rPr>
              <a:t>How to create S3 bucket through CLI:</a:t>
            </a:r>
          </a:p>
          <a:p>
            <a:pPr marL="0" indent="0">
              <a:buNone/>
            </a:pPr>
            <a:r>
              <a:rPr lang="en-US" sz="1800" b="1" dirty="0"/>
              <a:t>Create IAM user with secret-Key and access-Key as shown below:</a:t>
            </a:r>
          </a:p>
          <a:p>
            <a:pPr marL="0" indent="0">
              <a:buNone/>
            </a:pPr>
            <a:endParaRPr lang="en-US" sz="1800" b="1"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2000" b="1" dirty="0">
                <a:solidFill>
                  <a:schemeClr val="accent1"/>
                </a:solidFill>
              </a:rPr>
              <a:t>Click on add user to add the user </a:t>
            </a:r>
          </a:p>
          <a:p>
            <a:pPr marL="0" indent="0">
              <a:buNone/>
            </a:pPr>
            <a:endParaRPr lang="en-US" sz="1800" dirty="0"/>
          </a:p>
        </p:txBody>
      </p:sp>
      <p:pic>
        <p:nvPicPr>
          <p:cNvPr id="3" name="Picture 2">
            <a:extLst>
              <a:ext uri="{FF2B5EF4-FFF2-40B4-BE49-F238E27FC236}">
                <a16:creationId xmlns:a16="http://schemas.microsoft.com/office/drawing/2014/main" id="{D4A16195-1082-3AF9-1D06-783BE9E7E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51" y="1085188"/>
            <a:ext cx="5807684" cy="1271931"/>
          </a:xfrm>
          <a:prstGeom prst="rect">
            <a:avLst/>
          </a:prstGeom>
        </p:spPr>
      </p:pic>
      <p:pic>
        <p:nvPicPr>
          <p:cNvPr id="5" name="Picture 4">
            <a:extLst>
              <a:ext uri="{FF2B5EF4-FFF2-40B4-BE49-F238E27FC236}">
                <a16:creationId xmlns:a16="http://schemas.microsoft.com/office/drawing/2014/main" id="{6F896301-C073-CAA2-49A3-426C0E3D2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80" y="3244793"/>
            <a:ext cx="2983280" cy="3373251"/>
          </a:xfrm>
          <a:prstGeom prst="rect">
            <a:avLst/>
          </a:prstGeom>
        </p:spPr>
      </p:pic>
    </p:spTree>
    <p:extLst>
      <p:ext uri="{BB962C8B-B14F-4D97-AF65-F5344CB8AC3E}">
        <p14:creationId xmlns:p14="http://schemas.microsoft.com/office/powerpoint/2010/main" val="1492803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D4098-3389-D360-46A1-934B6ECBA35C}"/>
              </a:ext>
            </a:extLst>
          </p:cNvPr>
          <p:cNvSpPr>
            <a:spLocks noGrp="1"/>
          </p:cNvSpPr>
          <p:nvPr>
            <p:ph idx="1"/>
          </p:nvPr>
        </p:nvSpPr>
        <p:spPr>
          <a:xfrm>
            <a:off x="0" y="71120"/>
            <a:ext cx="12192000" cy="6685280"/>
          </a:xfrm>
        </p:spPr>
        <p:txBody>
          <a:bodyPr>
            <a:normAutofit/>
          </a:bodyPr>
          <a:lstStyle/>
          <a:p>
            <a:r>
              <a:rPr lang="en-IN" sz="2000" b="1" dirty="0">
                <a:solidFill>
                  <a:schemeClr val="accent1"/>
                </a:solidFill>
              </a:rPr>
              <a:t>Provide the username                                                                                           Click on next</a:t>
            </a:r>
          </a:p>
          <a:p>
            <a:endParaRPr lang="en-IN" sz="1800" dirty="0"/>
          </a:p>
          <a:p>
            <a:endParaRPr lang="en-IN" sz="1800" dirty="0"/>
          </a:p>
          <a:p>
            <a:endParaRPr lang="en-IN" sz="1800" dirty="0"/>
          </a:p>
          <a:p>
            <a:endParaRPr lang="en-IN" sz="1800" dirty="0"/>
          </a:p>
          <a:p>
            <a:endParaRPr lang="en-IN" sz="1800" dirty="0"/>
          </a:p>
          <a:p>
            <a:endParaRPr lang="en-IN" sz="1800" dirty="0"/>
          </a:p>
          <a:p>
            <a:r>
              <a:rPr lang="en-IN" sz="1800" b="1" dirty="0">
                <a:solidFill>
                  <a:schemeClr val="accent1"/>
                </a:solidFill>
              </a:rPr>
              <a:t>Click on custom password to create custom password for IAM user</a:t>
            </a:r>
          </a:p>
          <a:p>
            <a:endParaRPr lang="en-IN" sz="1800" dirty="0"/>
          </a:p>
          <a:p>
            <a:endParaRPr lang="en-IN" sz="1800" dirty="0"/>
          </a:p>
          <a:p>
            <a:endParaRPr lang="en-IN" sz="1800" dirty="0"/>
          </a:p>
          <a:p>
            <a:endParaRPr lang="en-IN" sz="1800" dirty="0"/>
          </a:p>
          <a:p>
            <a:endParaRPr lang="en-IN" sz="1800" dirty="0"/>
          </a:p>
          <a:p>
            <a:r>
              <a:rPr lang="en-IN" sz="1800" dirty="0"/>
              <a:t> </a:t>
            </a:r>
          </a:p>
          <a:p>
            <a:pPr marL="0" indent="0">
              <a:buNone/>
            </a:pPr>
            <a:endParaRPr lang="en-IN" sz="1800" dirty="0"/>
          </a:p>
        </p:txBody>
      </p:sp>
      <p:pic>
        <p:nvPicPr>
          <p:cNvPr id="5" name="Picture 4">
            <a:extLst>
              <a:ext uri="{FF2B5EF4-FFF2-40B4-BE49-F238E27FC236}">
                <a16:creationId xmlns:a16="http://schemas.microsoft.com/office/drawing/2014/main" id="{2181F00F-CDAA-67F1-902A-E8CA5F110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3" y="490814"/>
            <a:ext cx="6096313" cy="1568531"/>
          </a:xfrm>
          <a:prstGeom prst="rect">
            <a:avLst/>
          </a:prstGeom>
        </p:spPr>
      </p:pic>
      <p:pic>
        <p:nvPicPr>
          <p:cNvPr id="7" name="Picture 6">
            <a:extLst>
              <a:ext uri="{FF2B5EF4-FFF2-40B4-BE49-F238E27FC236}">
                <a16:creationId xmlns:a16="http://schemas.microsoft.com/office/drawing/2014/main" id="{96CEEEE8-79C7-360D-6B19-583351F91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934" y="868011"/>
            <a:ext cx="4118746" cy="1301817"/>
          </a:xfrm>
          <a:prstGeom prst="rect">
            <a:avLst/>
          </a:prstGeom>
        </p:spPr>
      </p:pic>
      <p:pic>
        <p:nvPicPr>
          <p:cNvPr id="9" name="Picture 8">
            <a:extLst>
              <a:ext uri="{FF2B5EF4-FFF2-40B4-BE49-F238E27FC236}">
                <a16:creationId xmlns:a16="http://schemas.microsoft.com/office/drawing/2014/main" id="{2E1F1961-A0B8-372E-8EE1-CBCEF2081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46" y="3474466"/>
            <a:ext cx="5616106" cy="2648379"/>
          </a:xfrm>
          <a:prstGeom prst="rect">
            <a:avLst/>
          </a:prstGeom>
        </p:spPr>
      </p:pic>
    </p:spTree>
    <p:extLst>
      <p:ext uri="{BB962C8B-B14F-4D97-AF65-F5344CB8AC3E}">
        <p14:creationId xmlns:p14="http://schemas.microsoft.com/office/powerpoint/2010/main" val="1237672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44624D-96E5-2912-7A01-7736FA499207}"/>
              </a:ext>
            </a:extLst>
          </p:cNvPr>
          <p:cNvSpPr>
            <a:spLocks noGrp="1"/>
          </p:cNvSpPr>
          <p:nvPr>
            <p:ph idx="1"/>
          </p:nvPr>
        </p:nvSpPr>
        <p:spPr>
          <a:xfrm>
            <a:off x="0" y="0"/>
            <a:ext cx="12192000" cy="6858000"/>
          </a:xfrm>
        </p:spPr>
        <p:txBody>
          <a:bodyPr>
            <a:normAutofit/>
          </a:bodyPr>
          <a:lstStyle/>
          <a:p>
            <a:r>
              <a:rPr lang="en-IN" sz="1800" b="1" dirty="0">
                <a:solidFill>
                  <a:schemeClr val="accent1"/>
                </a:solidFill>
              </a:rPr>
              <a:t>Click on attach policies directly</a:t>
            </a:r>
          </a:p>
          <a:p>
            <a:endParaRPr lang="en-IN" sz="1800" dirty="0"/>
          </a:p>
          <a:p>
            <a:endParaRPr lang="en-IN" sz="1800" dirty="0"/>
          </a:p>
          <a:p>
            <a:endParaRPr lang="en-IN" sz="1800" dirty="0"/>
          </a:p>
          <a:p>
            <a:endParaRPr lang="en-IN" sz="1800" dirty="0"/>
          </a:p>
          <a:p>
            <a:endParaRPr lang="en-IN" sz="1800" dirty="0"/>
          </a:p>
          <a:p>
            <a:endParaRPr lang="en-IN" sz="1800" dirty="0"/>
          </a:p>
          <a:p>
            <a:r>
              <a:rPr lang="en-IN" sz="1800" b="1" dirty="0">
                <a:solidFill>
                  <a:schemeClr val="accent1"/>
                </a:solidFill>
              </a:rPr>
              <a:t>Search for  S3 full access and select the policy to attach IAM user</a:t>
            </a:r>
          </a:p>
          <a:p>
            <a:endParaRPr lang="en-IN" sz="1800" dirty="0"/>
          </a:p>
          <a:p>
            <a:endParaRPr lang="en-IN" sz="1800" dirty="0"/>
          </a:p>
          <a:p>
            <a:endParaRPr lang="en-IN" sz="1800" dirty="0"/>
          </a:p>
        </p:txBody>
      </p:sp>
      <p:pic>
        <p:nvPicPr>
          <p:cNvPr id="5" name="Picture 4">
            <a:extLst>
              <a:ext uri="{FF2B5EF4-FFF2-40B4-BE49-F238E27FC236}">
                <a16:creationId xmlns:a16="http://schemas.microsoft.com/office/drawing/2014/main" id="{7D249ACC-9EF2-AA6E-FDCA-AF18B1640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58" y="601934"/>
            <a:ext cx="2787793" cy="1752690"/>
          </a:xfrm>
          <a:prstGeom prst="rect">
            <a:avLst/>
          </a:prstGeom>
        </p:spPr>
      </p:pic>
      <p:pic>
        <p:nvPicPr>
          <p:cNvPr id="7" name="Picture 6">
            <a:extLst>
              <a:ext uri="{FF2B5EF4-FFF2-40B4-BE49-F238E27FC236}">
                <a16:creationId xmlns:a16="http://schemas.microsoft.com/office/drawing/2014/main" id="{00D55D98-796F-7F88-BEC2-18A04E7E7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18" y="3293640"/>
            <a:ext cx="7834802" cy="2962426"/>
          </a:xfrm>
          <a:prstGeom prst="rect">
            <a:avLst/>
          </a:prstGeom>
        </p:spPr>
      </p:pic>
    </p:spTree>
    <p:extLst>
      <p:ext uri="{BB962C8B-B14F-4D97-AF65-F5344CB8AC3E}">
        <p14:creationId xmlns:p14="http://schemas.microsoft.com/office/powerpoint/2010/main" val="968457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36F80-0121-C804-927A-C2F45F4E3AB7}"/>
              </a:ext>
            </a:extLst>
          </p:cNvPr>
          <p:cNvSpPr>
            <a:spLocks noGrp="1"/>
          </p:cNvSpPr>
          <p:nvPr>
            <p:ph idx="1"/>
          </p:nvPr>
        </p:nvSpPr>
        <p:spPr>
          <a:xfrm>
            <a:off x="0" y="75414"/>
            <a:ext cx="11353800" cy="6101549"/>
          </a:xfrm>
        </p:spPr>
        <p:txBody>
          <a:bodyPr>
            <a:normAutofit/>
          </a:bodyPr>
          <a:lstStyle/>
          <a:p>
            <a:pPr marL="0" indent="0">
              <a:buNone/>
            </a:pPr>
            <a:r>
              <a:rPr lang="en-IN" sz="1800" dirty="0"/>
              <a:t>3. Spot instances</a:t>
            </a:r>
          </a:p>
          <a:p>
            <a:pPr marL="0" indent="0">
              <a:buNone/>
            </a:pPr>
            <a:endParaRPr lang="en-IN" sz="1800" dirty="0"/>
          </a:p>
          <a:p>
            <a:pPr marL="0" indent="0">
              <a:buNone/>
            </a:pPr>
            <a:r>
              <a:rPr lang="en-US" sz="2000" b="1" dirty="0">
                <a:solidFill>
                  <a:schemeClr val="accent6"/>
                </a:solidFill>
              </a:rPr>
              <a:t>1.On-Demand Instances:</a:t>
            </a:r>
          </a:p>
          <a:p>
            <a:pPr marL="0" indent="0">
              <a:buNone/>
            </a:pPr>
            <a:r>
              <a:rPr lang="en-US" sz="1800" dirty="0"/>
              <a:t>There are no long-term commitments in case of On-Demand Instances.</a:t>
            </a:r>
          </a:p>
          <a:p>
            <a:pPr marL="0" indent="0">
              <a:buNone/>
            </a:pPr>
            <a:r>
              <a:rPr lang="en-US" sz="1800" dirty="0"/>
              <a:t>They charge you for the compute capacity used per hour. Companies can increase or decrease the capacity depending on the demand of their application and will only pay for the specified hourly rate of the instance they choose. </a:t>
            </a:r>
          </a:p>
          <a:p>
            <a:pPr marL="0" indent="0">
              <a:buNone/>
            </a:pPr>
            <a:r>
              <a:rPr lang="en-US" sz="1800" dirty="0"/>
              <a:t>The benefit of using On-Demand instance is that it saves you from the cost of managing, planning, and purchasing hardware and converts your large fixed costs into smaller variable costs. It also eliminates the need for “safety net” capacity to handle sudden traffic spikes.</a:t>
            </a:r>
          </a:p>
          <a:p>
            <a:pPr marL="0" indent="0">
              <a:buNone/>
            </a:pPr>
            <a:endParaRPr lang="en-US" sz="1800" dirty="0"/>
          </a:p>
          <a:p>
            <a:pPr marL="0" indent="0">
              <a:buNone/>
            </a:pPr>
            <a:r>
              <a:rPr lang="en-US" sz="2000" b="1" dirty="0">
                <a:solidFill>
                  <a:schemeClr val="accent6"/>
                </a:solidFill>
              </a:rPr>
              <a:t>2.Reserved Instances:</a:t>
            </a:r>
          </a:p>
          <a:p>
            <a:pPr marL="0" indent="0">
              <a:buNone/>
            </a:pPr>
            <a:r>
              <a:rPr lang="en-US" sz="1800" dirty="0"/>
              <a:t>In Reserved Instances, there is a flexibility to change operating system types and tenancies. </a:t>
            </a:r>
          </a:p>
          <a:p>
            <a:pPr marL="0" indent="0">
              <a:buNone/>
            </a:pPr>
            <a:r>
              <a:rPr lang="en-US" sz="1800" dirty="0"/>
              <a:t>RI has an optional capacity reservation for EC2 instances. AWS Billing applies discounted rates of RIs when the attributes of EC2 instance’s usage matches with that of an active RI.</a:t>
            </a:r>
          </a:p>
          <a:p>
            <a:pPr marL="0" indent="0">
              <a:buNone/>
            </a:pPr>
            <a:r>
              <a:rPr lang="en-US" sz="1800" dirty="0"/>
              <a:t>EC2 reserves capacity matching the attributes of RI, if an Availability Zone (AZ) is specified. The running instances automatically utilize the capacity reservation of RI which matches its attributes.</a:t>
            </a:r>
            <a:endParaRPr lang="en-IN" sz="1800" dirty="0"/>
          </a:p>
          <a:p>
            <a:pPr marL="0" indent="0">
              <a:buNone/>
            </a:pPr>
            <a:endParaRPr lang="en-IN" sz="1800" dirty="0"/>
          </a:p>
          <a:p>
            <a:pPr marL="0" indent="0">
              <a:buNone/>
            </a:pPr>
            <a:endParaRPr lang="en-IN" sz="1800" dirty="0"/>
          </a:p>
        </p:txBody>
      </p:sp>
    </p:spTree>
    <p:extLst>
      <p:ext uri="{BB962C8B-B14F-4D97-AF65-F5344CB8AC3E}">
        <p14:creationId xmlns:p14="http://schemas.microsoft.com/office/powerpoint/2010/main" val="35173694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D43C16-6566-9F6B-80D3-13AB50212CBA}"/>
              </a:ext>
            </a:extLst>
          </p:cNvPr>
          <p:cNvSpPr>
            <a:spLocks noGrp="1"/>
          </p:cNvSpPr>
          <p:nvPr>
            <p:ph idx="1"/>
          </p:nvPr>
        </p:nvSpPr>
        <p:spPr>
          <a:xfrm>
            <a:off x="0" y="0"/>
            <a:ext cx="12090400" cy="6756400"/>
          </a:xfrm>
        </p:spPr>
        <p:txBody>
          <a:bodyPr>
            <a:normAutofit/>
          </a:bodyPr>
          <a:lstStyle/>
          <a:p>
            <a:r>
              <a:rPr lang="en-IN" sz="1800" b="1" dirty="0">
                <a:solidFill>
                  <a:schemeClr val="accent1"/>
                </a:solidFill>
              </a:rPr>
              <a:t> Finally click on create the user to create user</a:t>
            </a:r>
          </a:p>
          <a:p>
            <a:endParaRPr lang="en-IN" sz="1800" dirty="0"/>
          </a:p>
          <a:p>
            <a:endParaRPr lang="en-IN" sz="1800" dirty="0"/>
          </a:p>
          <a:p>
            <a:endParaRPr lang="en-IN" sz="1800" dirty="0"/>
          </a:p>
          <a:p>
            <a:endParaRPr lang="en-IN" sz="1800" dirty="0"/>
          </a:p>
          <a:p>
            <a:endParaRPr lang="en-IN" sz="1800" dirty="0"/>
          </a:p>
          <a:p>
            <a:endParaRPr lang="en-IN" sz="1800" dirty="0"/>
          </a:p>
          <a:p>
            <a:r>
              <a:rPr lang="en-IN" sz="1800" b="1" dirty="0">
                <a:solidFill>
                  <a:schemeClr val="accent1"/>
                </a:solidFill>
              </a:rPr>
              <a:t>After creating IAM user Please generate access key and security key to create S3 bucket through CLI</a:t>
            </a:r>
          </a:p>
          <a:p>
            <a:endParaRPr lang="en-IN" sz="1800" dirty="0"/>
          </a:p>
          <a:p>
            <a:endParaRPr lang="en-IN" sz="1800" dirty="0"/>
          </a:p>
          <a:p>
            <a:endParaRPr lang="en-IN" sz="1800" dirty="0"/>
          </a:p>
          <a:p>
            <a:r>
              <a:rPr lang="en-IN" sz="1800" b="1" dirty="0"/>
              <a:t>Click on create Access Key it will generates both access &amp; secret key.</a:t>
            </a:r>
          </a:p>
          <a:p>
            <a:r>
              <a:rPr lang="en-IN" sz="1800" b="1" dirty="0"/>
              <a:t>After creating copy and save access &amp; secret key.</a:t>
            </a:r>
          </a:p>
          <a:p>
            <a:r>
              <a:rPr lang="en-IN" sz="1800" dirty="0"/>
              <a:t> </a:t>
            </a:r>
          </a:p>
          <a:p>
            <a:endParaRPr lang="en-IN" sz="1800" dirty="0"/>
          </a:p>
          <a:p>
            <a:endParaRPr lang="en-IN" sz="1800" dirty="0"/>
          </a:p>
          <a:p>
            <a:endParaRPr lang="en-IN" sz="1800" dirty="0"/>
          </a:p>
          <a:p>
            <a:endParaRPr lang="en-IN" sz="1800" dirty="0"/>
          </a:p>
          <a:p>
            <a:endParaRPr lang="en-IN" sz="1800" dirty="0"/>
          </a:p>
          <a:p>
            <a:endParaRPr lang="en-IN" sz="1800" dirty="0"/>
          </a:p>
          <a:p>
            <a:pPr marL="0" indent="0">
              <a:buNone/>
            </a:pPr>
            <a:endParaRPr lang="en-IN" sz="1800" dirty="0"/>
          </a:p>
          <a:p>
            <a:pPr marL="0" indent="0">
              <a:buNone/>
            </a:pPr>
            <a:endParaRPr lang="en-IN" sz="1800" dirty="0"/>
          </a:p>
          <a:p>
            <a:endParaRPr lang="en-IN" sz="1800" dirty="0"/>
          </a:p>
          <a:p>
            <a:endParaRPr lang="en-IN" sz="1800" dirty="0"/>
          </a:p>
          <a:p>
            <a:endParaRPr lang="en-IN" sz="1800" dirty="0"/>
          </a:p>
        </p:txBody>
      </p:sp>
      <p:pic>
        <p:nvPicPr>
          <p:cNvPr id="5" name="Picture 4">
            <a:extLst>
              <a:ext uri="{FF2B5EF4-FFF2-40B4-BE49-F238E27FC236}">
                <a16:creationId xmlns:a16="http://schemas.microsoft.com/office/drawing/2014/main" id="{8FC20EAE-7B0A-F09B-FEE5-A40BF206B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11" y="3124081"/>
            <a:ext cx="3893907" cy="848480"/>
          </a:xfrm>
          <a:prstGeom prst="rect">
            <a:avLst/>
          </a:prstGeom>
        </p:spPr>
      </p:pic>
      <p:pic>
        <p:nvPicPr>
          <p:cNvPr id="7" name="Picture 6">
            <a:extLst>
              <a:ext uri="{FF2B5EF4-FFF2-40B4-BE49-F238E27FC236}">
                <a16:creationId xmlns:a16="http://schemas.microsoft.com/office/drawing/2014/main" id="{2B19BEDC-FA45-4E9B-8CE5-0C8CEDE7D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 y="4954513"/>
            <a:ext cx="4033519" cy="1751846"/>
          </a:xfrm>
          <a:prstGeom prst="rect">
            <a:avLst/>
          </a:prstGeom>
        </p:spPr>
      </p:pic>
      <p:pic>
        <p:nvPicPr>
          <p:cNvPr id="10" name="Picture 9">
            <a:extLst>
              <a:ext uri="{FF2B5EF4-FFF2-40B4-BE49-F238E27FC236}">
                <a16:creationId xmlns:a16="http://schemas.microsoft.com/office/drawing/2014/main" id="{61F94A93-8F29-640E-E20A-5A663A2721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9" y="372977"/>
            <a:ext cx="4875321" cy="1769152"/>
          </a:xfrm>
          <a:prstGeom prst="rect">
            <a:avLst/>
          </a:prstGeom>
        </p:spPr>
      </p:pic>
    </p:spTree>
    <p:extLst>
      <p:ext uri="{BB962C8B-B14F-4D97-AF65-F5344CB8AC3E}">
        <p14:creationId xmlns:p14="http://schemas.microsoft.com/office/powerpoint/2010/main" val="331072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FD20B5-B5F2-2562-2020-4C8B56C4F4D0}"/>
              </a:ext>
            </a:extLst>
          </p:cNvPr>
          <p:cNvSpPr>
            <a:spLocks noGrp="1"/>
          </p:cNvSpPr>
          <p:nvPr>
            <p:ph idx="1"/>
          </p:nvPr>
        </p:nvSpPr>
        <p:spPr>
          <a:xfrm>
            <a:off x="0" y="0"/>
            <a:ext cx="12110720" cy="6776720"/>
          </a:xfrm>
        </p:spPr>
        <p:txBody>
          <a:bodyPr>
            <a:normAutofit/>
          </a:bodyPr>
          <a:lstStyle/>
          <a:p>
            <a:r>
              <a:rPr lang="en-IN" sz="1800" b="1" dirty="0"/>
              <a:t>Use the below link to </a:t>
            </a:r>
            <a:r>
              <a:rPr lang="en-US" sz="1800" b="1" dirty="0"/>
              <a:t>install or update the latest release of the AWS Command Line Interface (AWS CLI) on supported   operating-systems.</a:t>
            </a:r>
          </a:p>
          <a:p>
            <a:pPr marL="0" indent="0">
              <a:buNone/>
            </a:pPr>
            <a:r>
              <a:rPr lang="en-US" sz="1800" dirty="0"/>
              <a:t>      </a:t>
            </a:r>
            <a:r>
              <a:rPr lang="en-US" sz="1800" dirty="0">
                <a:hlinkClick r:id="rId2"/>
              </a:rPr>
              <a:t>https://docs.aws.amazon.com/cli/latest/userguide/getting-started-install.html</a:t>
            </a: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b="1" dirty="0">
                <a:solidFill>
                  <a:schemeClr val="accent1"/>
                </a:solidFill>
              </a:rPr>
              <a:t>    After Installing AWS CLI latest version use below command to check latest version  in windows CLI prompt.</a:t>
            </a:r>
          </a:p>
          <a:p>
            <a:pPr marL="0" indent="0">
              <a:buNone/>
            </a:pPr>
            <a:r>
              <a:rPr lang="en-US" sz="1800" b="1" dirty="0">
                <a:solidFill>
                  <a:schemeClr val="accent1"/>
                </a:solidFill>
              </a:rPr>
              <a:t>    </a:t>
            </a:r>
            <a:r>
              <a:rPr lang="en-US" sz="1800" b="1" dirty="0" err="1">
                <a:solidFill>
                  <a:schemeClr val="accent1"/>
                </a:solidFill>
              </a:rPr>
              <a:t>aws</a:t>
            </a:r>
            <a:r>
              <a:rPr lang="en-US" sz="1800" b="1" dirty="0">
                <a:solidFill>
                  <a:schemeClr val="accent1"/>
                </a:solidFill>
              </a:rPr>
              <a:t> s3 --version</a:t>
            </a:r>
            <a:endParaRPr lang="en-IN" sz="1800" b="1" dirty="0">
              <a:solidFill>
                <a:schemeClr val="accent1"/>
              </a:solidFill>
            </a:endParaRPr>
          </a:p>
          <a:p>
            <a:endParaRPr lang="en-IN" sz="1800" dirty="0"/>
          </a:p>
          <a:p>
            <a:endParaRPr lang="en-IN" sz="1800" dirty="0"/>
          </a:p>
          <a:p>
            <a:endParaRPr lang="en-IN" sz="1800" dirty="0"/>
          </a:p>
        </p:txBody>
      </p:sp>
      <p:pic>
        <p:nvPicPr>
          <p:cNvPr id="11" name="Picture 10">
            <a:extLst>
              <a:ext uri="{FF2B5EF4-FFF2-40B4-BE49-F238E27FC236}">
                <a16:creationId xmlns:a16="http://schemas.microsoft.com/office/drawing/2014/main" id="{6EF5B3E5-1FC0-83A8-8F8D-33E912402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 y="1219200"/>
            <a:ext cx="4826000" cy="2672080"/>
          </a:xfrm>
          <a:prstGeom prst="rect">
            <a:avLst/>
          </a:prstGeom>
        </p:spPr>
      </p:pic>
      <p:pic>
        <p:nvPicPr>
          <p:cNvPr id="17" name="Picture 16">
            <a:extLst>
              <a:ext uri="{FF2B5EF4-FFF2-40B4-BE49-F238E27FC236}">
                <a16:creationId xmlns:a16="http://schemas.microsoft.com/office/drawing/2014/main" id="{4A0217B4-F466-60C4-338A-830BE5DF1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447" y="5351125"/>
            <a:ext cx="8355584" cy="1080155"/>
          </a:xfrm>
          <a:prstGeom prst="rect">
            <a:avLst/>
          </a:prstGeom>
        </p:spPr>
      </p:pic>
    </p:spTree>
    <p:extLst>
      <p:ext uri="{BB962C8B-B14F-4D97-AF65-F5344CB8AC3E}">
        <p14:creationId xmlns:p14="http://schemas.microsoft.com/office/powerpoint/2010/main" val="3078920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189E33-D78D-EC80-2001-F25D0BF9428E}"/>
              </a:ext>
            </a:extLst>
          </p:cNvPr>
          <p:cNvSpPr>
            <a:spLocks noGrp="1"/>
          </p:cNvSpPr>
          <p:nvPr>
            <p:ph idx="1"/>
          </p:nvPr>
        </p:nvSpPr>
        <p:spPr>
          <a:xfrm>
            <a:off x="0" y="0"/>
            <a:ext cx="12192000" cy="6858000"/>
          </a:xfrm>
        </p:spPr>
        <p:txBody>
          <a:bodyPr>
            <a:normAutofit/>
          </a:bodyPr>
          <a:lstStyle/>
          <a:p>
            <a:r>
              <a:rPr lang="en-IN" sz="2000" b="1" dirty="0">
                <a:solidFill>
                  <a:schemeClr val="accent1"/>
                </a:solidFill>
              </a:rPr>
              <a:t>Use below command to configure access and secret Key as shown below</a:t>
            </a:r>
          </a:p>
          <a:p>
            <a:pPr marL="0" indent="0">
              <a:buNone/>
            </a:pPr>
            <a:r>
              <a:rPr lang="en-IN" sz="1800" dirty="0"/>
              <a:t>     </a:t>
            </a:r>
            <a:r>
              <a:rPr lang="en-IN" sz="1800" dirty="0" err="1"/>
              <a:t>aws</a:t>
            </a:r>
            <a:r>
              <a:rPr lang="en-IN" sz="1800" dirty="0"/>
              <a:t> configure</a:t>
            </a:r>
          </a:p>
          <a:p>
            <a:endParaRPr lang="en-IN" sz="1800" dirty="0"/>
          </a:p>
          <a:p>
            <a:endParaRPr lang="en-IN" sz="1800" dirty="0"/>
          </a:p>
          <a:p>
            <a:endParaRPr lang="en-IN" sz="1800" dirty="0"/>
          </a:p>
          <a:p>
            <a:endParaRPr lang="en-IN" sz="1800" dirty="0"/>
          </a:p>
          <a:p>
            <a:endParaRPr lang="en-IN" sz="1800" dirty="0"/>
          </a:p>
          <a:p>
            <a:endParaRPr lang="en-IN" sz="1800" dirty="0"/>
          </a:p>
          <a:p>
            <a:endParaRPr lang="en-IN" sz="1800" dirty="0"/>
          </a:p>
          <a:p>
            <a:r>
              <a:rPr lang="en-IN" sz="2000" b="1" dirty="0">
                <a:solidFill>
                  <a:schemeClr val="accent1"/>
                </a:solidFill>
              </a:rPr>
              <a:t>Use below command to create S3 bucket</a:t>
            </a:r>
            <a:r>
              <a:rPr lang="en-IN" sz="2000" dirty="0">
                <a:solidFill>
                  <a:schemeClr val="accent1"/>
                </a:solidFill>
              </a:rPr>
              <a:t> </a:t>
            </a:r>
          </a:p>
          <a:p>
            <a:pPr marL="0" indent="0">
              <a:buNone/>
            </a:pPr>
            <a:r>
              <a:rPr lang="en-US" sz="1800" dirty="0"/>
              <a:t>    </a:t>
            </a:r>
            <a:r>
              <a:rPr lang="en-US" sz="1800" dirty="0" err="1"/>
              <a:t>aws</a:t>
            </a:r>
            <a:r>
              <a:rPr lang="en-US" sz="1800" dirty="0"/>
              <a:t> s3 mb s3://bucketname ------ to create bucket</a:t>
            </a:r>
          </a:p>
          <a:p>
            <a:pPr marL="0" indent="0">
              <a:buNone/>
            </a:pPr>
            <a:r>
              <a:rPr lang="en-US" sz="1800" dirty="0"/>
              <a:t>    </a:t>
            </a:r>
            <a:r>
              <a:rPr lang="en-US" sz="1800" dirty="0" err="1"/>
              <a:t>aws</a:t>
            </a:r>
            <a:r>
              <a:rPr lang="en-US" sz="1800" dirty="0"/>
              <a:t> s3 ls  ----to list the buckets</a:t>
            </a:r>
            <a:endParaRPr lang="en-IN" sz="1800" dirty="0"/>
          </a:p>
          <a:p>
            <a:pPr marL="0" indent="0">
              <a:buNone/>
            </a:pPr>
            <a:endParaRPr lang="en-IN" sz="1800" dirty="0"/>
          </a:p>
          <a:p>
            <a:endParaRPr lang="en-IN" sz="1800" dirty="0"/>
          </a:p>
          <a:p>
            <a:endParaRPr lang="en-IN" sz="1800" dirty="0"/>
          </a:p>
        </p:txBody>
      </p:sp>
      <p:pic>
        <p:nvPicPr>
          <p:cNvPr id="15" name="Picture 14">
            <a:extLst>
              <a:ext uri="{FF2B5EF4-FFF2-40B4-BE49-F238E27FC236}">
                <a16:creationId xmlns:a16="http://schemas.microsoft.com/office/drawing/2014/main" id="{DDC936A2-27DA-9CD5-444F-B58C7E267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33" y="869922"/>
            <a:ext cx="8037786" cy="2015517"/>
          </a:xfrm>
          <a:prstGeom prst="rect">
            <a:avLst/>
          </a:prstGeom>
        </p:spPr>
      </p:pic>
      <p:pic>
        <p:nvPicPr>
          <p:cNvPr id="17" name="Picture 16">
            <a:extLst>
              <a:ext uri="{FF2B5EF4-FFF2-40B4-BE49-F238E27FC236}">
                <a16:creationId xmlns:a16="http://schemas.microsoft.com/office/drawing/2014/main" id="{F07772FD-7118-3F43-04D5-32D9BD2AE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33" y="4592283"/>
            <a:ext cx="6906615" cy="2015516"/>
          </a:xfrm>
          <a:prstGeom prst="rect">
            <a:avLst/>
          </a:prstGeom>
        </p:spPr>
      </p:pic>
    </p:spTree>
    <p:extLst>
      <p:ext uri="{BB962C8B-B14F-4D97-AF65-F5344CB8AC3E}">
        <p14:creationId xmlns:p14="http://schemas.microsoft.com/office/powerpoint/2010/main" val="11273378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6BDC84-D118-901F-EA31-AE5CECDC92FB}"/>
              </a:ext>
            </a:extLst>
          </p:cNvPr>
          <p:cNvSpPr>
            <a:spLocks noGrp="1"/>
          </p:cNvSpPr>
          <p:nvPr>
            <p:ph idx="1"/>
          </p:nvPr>
        </p:nvSpPr>
        <p:spPr>
          <a:xfrm>
            <a:off x="0" y="0"/>
            <a:ext cx="12192000" cy="6766560"/>
          </a:xfrm>
        </p:spPr>
        <p:txBody>
          <a:bodyPr>
            <a:normAutofit/>
          </a:bodyPr>
          <a:lstStyle/>
          <a:p>
            <a:r>
              <a:rPr lang="en-IN" sz="2000" b="1" dirty="0">
                <a:solidFill>
                  <a:schemeClr val="accent1"/>
                </a:solidFill>
              </a:rPr>
              <a:t>Copying  files from local (windows) to S3 bucket using CLI</a:t>
            </a:r>
          </a:p>
          <a:p>
            <a:pPr marL="0" indent="0">
              <a:buNone/>
            </a:pPr>
            <a:r>
              <a:rPr lang="en-US" sz="1800" dirty="0"/>
              <a:t>    </a:t>
            </a:r>
            <a:r>
              <a:rPr lang="en-US" sz="1800" dirty="0" err="1"/>
              <a:t>aws</a:t>
            </a:r>
            <a:r>
              <a:rPr lang="en-US" sz="1800" dirty="0"/>
              <a:t> s3 cp  filename  s3://bucketname</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IN" sz="1800" dirty="0"/>
              <a:t>   </a:t>
            </a:r>
            <a:r>
              <a:rPr lang="en-IN" sz="2000" b="1" dirty="0">
                <a:solidFill>
                  <a:schemeClr val="accent1"/>
                </a:solidFill>
              </a:rPr>
              <a:t>After copying  files in to bucket </a:t>
            </a:r>
          </a:p>
          <a:p>
            <a:pPr marL="0" indent="0">
              <a:buNone/>
            </a:pPr>
            <a:endParaRPr lang="en-IN" sz="1800" dirty="0"/>
          </a:p>
          <a:p>
            <a:pPr marL="0" indent="0">
              <a:buNone/>
            </a:pPr>
            <a:endParaRPr lang="en-US" sz="1800" dirty="0"/>
          </a:p>
        </p:txBody>
      </p:sp>
      <p:pic>
        <p:nvPicPr>
          <p:cNvPr id="5" name="Picture 4">
            <a:extLst>
              <a:ext uri="{FF2B5EF4-FFF2-40B4-BE49-F238E27FC236}">
                <a16:creationId xmlns:a16="http://schemas.microsoft.com/office/drawing/2014/main" id="{B4BF4D6B-9E83-F198-D106-7ED9A2042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811516"/>
            <a:ext cx="9042583" cy="2266964"/>
          </a:xfrm>
          <a:prstGeom prst="rect">
            <a:avLst/>
          </a:prstGeom>
        </p:spPr>
      </p:pic>
      <p:pic>
        <p:nvPicPr>
          <p:cNvPr id="7" name="Picture 6">
            <a:extLst>
              <a:ext uri="{FF2B5EF4-FFF2-40B4-BE49-F238E27FC236}">
                <a16:creationId xmlns:a16="http://schemas.microsoft.com/office/drawing/2014/main" id="{29DA7F04-5C43-5E09-C3C4-39BDAF426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4206188"/>
            <a:ext cx="7569200" cy="2116121"/>
          </a:xfrm>
          <a:prstGeom prst="rect">
            <a:avLst/>
          </a:prstGeom>
        </p:spPr>
      </p:pic>
    </p:spTree>
    <p:extLst>
      <p:ext uri="{BB962C8B-B14F-4D97-AF65-F5344CB8AC3E}">
        <p14:creationId xmlns:p14="http://schemas.microsoft.com/office/powerpoint/2010/main" val="41328026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CBD086-C9B0-474A-66DB-BBFF2A7C810E}"/>
              </a:ext>
            </a:extLst>
          </p:cNvPr>
          <p:cNvSpPr>
            <a:spLocks noGrp="1"/>
          </p:cNvSpPr>
          <p:nvPr>
            <p:ph idx="1"/>
          </p:nvPr>
        </p:nvSpPr>
        <p:spPr>
          <a:xfrm>
            <a:off x="0" y="0"/>
            <a:ext cx="12070080" cy="6786880"/>
          </a:xfrm>
        </p:spPr>
        <p:txBody>
          <a:bodyPr>
            <a:normAutofit/>
          </a:bodyPr>
          <a:lstStyle/>
          <a:p>
            <a:r>
              <a:rPr lang="en-IN" sz="2000" b="1" dirty="0">
                <a:solidFill>
                  <a:schemeClr val="accent1"/>
                </a:solidFill>
              </a:rPr>
              <a:t>To list the files in Bucket</a:t>
            </a:r>
          </a:p>
          <a:p>
            <a:endParaRPr lang="en-IN" sz="1800" dirty="0"/>
          </a:p>
          <a:p>
            <a:endParaRPr lang="en-IN" sz="1800" dirty="0"/>
          </a:p>
          <a:p>
            <a:endParaRPr lang="en-IN" sz="1800" dirty="0"/>
          </a:p>
          <a:p>
            <a:endParaRPr lang="en-IN" sz="1800" dirty="0"/>
          </a:p>
          <a:p>
            <a:endParaRPr lang="en-IN" sz="1800" dirty="0"/>
          </a:p>
          <a:p>
            <a:endParaRPr lang="en-IN" sz="1800" dirty="0"/>
          </a:p>
          <a:p>
            <a:r>
              <a:rPr lang="en-IN" sz="2000" b="1" dirty="0">
                <a:solidFill>
                  <a:schemeClr val="accent1"/>
                </a:solidFill>
              </a:rPr>
              <a:t>Removing Bucket using CLI</a:t>
            </a:r>
          </a:p>
          <a:p>
            <a:pPr marL="0" indent="0">
              <a:buNone/>
            </a:pPr>
            <a:r>
              <a:rPr lang="en-IN" sz="1800" dirty="0"/>
              <a:t>     </a:t>
            </a:r>
            <a:r>
              <a:rPr lang="en-IN" sz="1800" dirty="0" err="1"/>
              <a:t>aws</a:t>
            </a:r>
            <a:r>
              <a:rPr lang="en-IN" sz="1800" dirty="0"/>
              <a:t> s3 </a:t>
            </a:r>
            <a:r>
              <a:rPr lang="en-IN" sz="1800" dirty="0" err="1"/>
              <a:t>rb</a:t>
            </a:r>
            <a:r>
              <a:rPr lang="en-IN" sz="1800" dirty="0"/>
              <a:t> s3://bucketname</a:t>
            </a:r>
          </a:p>
          <a:p>
            <a:endParaRPr lang="en-IN" sz="1800" dirty="0"/>
          </a:p>
          <a:p>
            <a:endParaRPr lang="en-IN" sz="1800" dirty="0"/>
          </a:p>
          <a:p>
            <a:endParaRPr lang="en-IN" sz="1800" dirty="0"/>
          </a:p>
          <a:p>
            <a:endParaRPr lang="en-IN" sz="1800" dirty="0"/>
          </a:p>
          <a:p>
            <a:endParaRPr lang="en-IN" sz="1800" dirty="0"/>
          </a:p>
          <a:p>
            <a:endParaRPr lang="en-IN" sz="1800" dirty="0"/>
          </a:p>
          <a:p>
            <a:endParaRPr lang="en-IN" sz="1800" dirty="0"/>
          </a:p>
          <a:p>
            <a:endParaRPr lang="en-IN" sz="1800" dirty="0"/>
          </a:p>
        </p:txBody>
      </p:sp>
      <p:pic>
        <p:nvPicPr>
          <p:cNvPr id="5" name="Picture 4">
            <a:extLst>
              <a:ext uri="{FF2B5EF4-FFF2-40B4-BE49-F238E27FC236}">
                <a16:creationId xmlns:a16="http://schemas.microsoft.com/office/drawing/2014/main" id="{A79A4AB8-D410-319E-DE0B-3FECC955C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676061"/>
            <a:ext cx="6918960" cy="1445912"/>
          </a:xfrm>
          <a:prstGeom prst="rect">
            <a:avLst/>
          </a:prstGeom>
        </p:spPr>
      </p:pic>
      <p:pic>
        <p:nvPicPr>
          <p:cNvPr id="7" name="Picture 6">
            <a:extLst>
              <a:ext uri="{FF2B5EF4-FFF2-40B4-BE49-F238E27FC236}">
                <a16:creationId xmlns:a16="http://schemas.microsoft.com/office/drawing/2014/main" id="{65364D19-0A54-4A94-DBF9-6078BF774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 y="3679806"/>
            <a:ext cx="6918960" cy="1877714"/>
          </a:xfrm>
          <a:prstGeom prst="rect">
            <a:avLst/>
          </a:prstGeom>
        </p:spPr>
      </p:pic>
    </p:spTree>
    <p:extLst>
      <p:ext uri="{BB962C8B-B14F-4D97-AF65-F5344CB8AC3E}">
        <p14:creationId xmlns:p14="http://schemas.microsoft.com/office/powerpoint/2010/main" val="41830824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24CC9-C6D1-0753-DB1D-CF13A2C85F80}"/>
              </a:ext>
            </a:extLst>
          </p:cNvPr>
          <p:cNvSpPr>
            <a:spLocks noGrp="1"/>
          </p:cNvSpPr>
          <p:nvPr>
            <p:ph idx="1"/>
          </p:nvPr>
        </p:nvSpPr>
        <p:spPr>
          <a:xfrm>
            <a:off x="0" y="0"/>
            <a:ext cx="12039600" cy="6786880"/>
          </a:xfrm>
        </p:spPr>
        <p:txBody>
          <a:bodyPr>
            <a:normAutofit/>
          </a:bodyPr>
          <a:lstStyle/>
          <a:p>
            <a:r>
              <a:rPr lang="en-IN" sz="2000" b="1" dirty="0">
                <a:solidFill>
                  <a:schemeClr val="accent1"/>
                </a:solidFill>
              </a:rPr>
              <a:t>Creating S3 buckets using CLI from Linux server</a:t>
            </a:r>
          </a:p>
          <a:p>
            <a:pPr marL="0" indent="0">
              <a:buNone/>
            </a:pPr>
            <a:r>
              <a:rPr lang="en-IN" sz="1800" dirty="0"/>
              <a:t>    Configure secret and access key by using command </a:t>
            </a:r>
            <a:r>
              <a:rPr lang="en-IN" sz="2000" b="1" dirty="0"/>
              <a:t>-- </a:t>
            </a:r>
            <a:r>
              <a:rPr lang="en-IN" sz="2000" dirty="0" err="1">
                <a:solidFill>
                  <a:schemeClr val="accent6"/>
                </a:solidFill>
              </a:rPr>
              <a:t>aws</a:t>
            </a:r>
            <a:r>
              <a:rPr lang="en-IN" sz="2000" dirty="0">
                <a:solidFill>
                  <a:schemeClr val="accent6"/>
                </a:solidFill>
              </a:rPr>
              <a:t> configure</a:t>
            </a:r>
          </a:p>
          <a:p>
            <a:endParaRPr lang="en-IN" sz="1800" dirty="0"/>
          </a:p>
          <a:p>
            <a:endParaRPr lang="en-IN" sz="1800" dirty="0"/>
          </a:p>
          <a:p>
            <a:endParaRPr lang="en-IN" sz="1800" dirty="0"/>
          </a:p>
          <a:p>
            <a:endParaRPr lang="en-IN" sz="1800" dirty="0"/>
          </a:p>
          <a:p>
            <a:endParaRPr lang="en-IN" sz="1800" dirty="0"/>
          </a:p>
          <a:p>
            <a:endParaRPr lang="en-IN" sz="1800" dirty="0"/>
          </a:p>
          <a:p>
            <a:r>
              <a:rPr lang="en-IN" sz="2000" dirty="0" err="1">
                <a:solidFill>
                  <a:schemeClr val="accent6"/>
                </a:solidFill>
              </a:rPr>
              <a:t>aws</a:t>
            </a:r>
            <a:r>
              <a:rPr lang="en-IN" sz="2000" dirty="0">
                <a:solidFill>
                  <a:schemeClr val="accent6"/>
                </a:solidFill>
              </a:rPr>
              <a:t> s3 –version   </a:t>
            </a:r>
            <a:r>
              <a:rPr lang="en-IN" sz="1800" dirty="0"/>
              <a:t>== </a:t>
            </a:r>
            <a:r>
              <a:rPr lang="en-IN" sz="2000" b="1" dirty="0"/>
              <a:t>To check AWS cli version</a:t>
            </a:r>
          </a:p>
          <a:p>
            <a:pPr marL="0" indent="0">
              <a:buNone/>
            </a:pPr>
            <a:endParaRPr lang="en-IN" sz="1800" dirty="0"/>
          </a:p>
          <a:p>
            <a:endParaRPr lang="en-IN" sz="1800" dirty="0"/>
          </a:p>
          <a:p>
            <a:endParaRPr lang="en-IN" sz="1800" dirty="0"/>
          </a:p>
          <a:p>
            <a:endParaRPr lang="en-IN" sz="1800" dirty="0"/>
          </a:p>
        </p:txBody>
      </p:sp>
      <p:pic>
        <p:nvPicPr>
          <p:cNvPr id="5" name="Picture 4">
            <a:extLst>
              <a:ext uri="{FF2B5EF4-FFF2-40B4-BE49-F238E27FC236}">
                <a16:creationId xmlns:a16="http://schemas.microsoft.com/office/drawing/2014/main" id="{93F365E0-18B1-86AC-1142-238B5A9FC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02" y="1063281"/>
            <a:ext cx="6237992" cy="1544977"/>
          </a:xfrm>
          <a:prstGeom prst="rect">
            <a:avLst/>
          </a:prstGeom>
        </p:spPr>
      </p:pic>
      <p:pic>
        <p:nvPicPr>
          <p:cNvPr id="7" name="Picture 6">
            <a:extLst>
              <a:ext uri="{FF2B5EF4-FFF2-40B4-BE49-F238E27FC236}">
                <a16:creationId xmlns:a16="http://schemas.microsoft.com/office/drawing/2014/main" id="{0D2327F9-BF88-DD89-4B72-067B05DAB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99820"/>
            <a:ext cx="9794488" cy="1662461"/>
          </a:xfrm>
          <a:prstGeom prst="rect">
            <a:avLst/>
          </a:prstGeom>
        </p:spPr>
      </p:pic>
    </p:spTree>
    <p:extLst>
      <p:ext uri="{BB962C8B-B14F-4D97-AF65-F5344CB8AC3E}">
        <p14:creationId xmlns:p14="http://schemas.microsoft.com/office/powerpoint/2010/main" val="3960847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7F547AA-0D63-563A-96F9-14C95B868A80}"/>
              </a:ext>
            </a:extLst>
          </p:cNvPr>
          <p:cNvSpPr>
            <a:spLocks noGrp="1"/>
          </p:cNvSpPr>
          <p:nvPr>
            <p:ph idx="1"/>
          </p:nvPr>
        </p:nvSpPr>
        <p:spPr>
          <a:xfrm>
            <a:off x="142240" y="81280"/>
            <a:ext cx="12049760" cy="6685280"/>
          </a:xfrm>
        </p:spPr>
        <p:txBody>
          <a:bodyPr>
            <a:normAutofit/>
          </a:bodyPr>
          <a:lstStyle/>
          <a:p>
            <a:r>
              <a:rPr lang="en-IN" sz="2000" b="1" dirty="0">
                <a:solidFill>
                  <a:schemeClr val="accent1"/>
                </a:solidFill>
              </a:rPr>
              <a:t>Create S3 bucket by using below command </a:t>
            </a:r>
          </a:p>
          <a:p>
            <a:pPr marL="0" indent="0">
              <a:buNone/>
            </a:pPr>
            <a:r>
              <a:rPr lang="en-IN" sz="1800" dirty="0"/>
              <a:t>     </a:t>
            </a:r>
            <a:r>
              <a:rPr lang="en-IN" sz="1800" dirty="0" err="1"/>
              <a:t>aws</a:t>
            </a:r>
            <a:r>
              <a:rPr lang="en-IN" sz="1800" dirty="0"/>
              <a:t> s3 mb s3://bucketname</a:t>
            </a:r>
          </a:p>
          <a:p>
            <a:pPr marL="0" indent="0">
              <a:buNone/>
            </a:pPr>
            <a:r>
              <a:rPr lang="en-IN" sz="1800" dirty="0"/>
              <a:t>     List the files in bucket by using </a:t>
            </a:r>
            <a:r>
              <a:rPr lang="en-IN" sz="1800" dirty="0" err="1"/>
              <a:t>aws</a:t>
            </a:r>
            <a:r>
              <a:rPr lang="en-IN" sz="1800" dirty="0"/>
              <a:t> s3 ls</a:t>
            </a:r>
          </a:p>
          <a:p>
            <a:endParaRPr lang="en-IN" sz="1800" dirty="0"/>
          </a:p>
          <a:p>
            <a:endParaRPr lang="en-IN" sz="1800" dirty="0"/>
          </a:p>
          <a:p>
            <a:endParaRPr lang="en-IN" sz="1800" dirty="0"/>
          </a:p>
          <a:p>
            <a:endParaRPr lang="en-IN" sz="1800" dirty="0"/>
          </a:p>
          <a:p>
            <a:endParaRPr lang="en-IN" sz="1800" dirty="0"/>
          </a:p>
          <a:p>
            <a:endParaRPr lang="en-IN" sz="1800" dirty="0"/>
          </a:p>
          <a:p>
            <a:endParaRPr lang="en-IN" sz="1800" dirty="0"/>
          </a:p>
          <a:p>
            <a:r>
              <a:rPr lang="en-IN" sz="2000" b="1" dirty="0">
                <a:solidFill>
                  <a:schemeClr val="accent1"/>
                </a:solidFill>
              </a:rPr>
              <a:t>Copying files from Server to S3 bucket by using below command </a:t>
            </a:r>
          </a:p>
          <a:p>
            <a:pPr marL="0" indent="0">
              <a:buNone/>
            </a:pPr>
            <a:r>
              <a:rPr lang="en-IN" sz="1800" dirty="0"/>
              <a:t>     </a:t>
            </a:r>
            <a:r>
              <a:rPr lang="en-IN" sz="1800" dirty="0" err="1"/>
              <a:t>aws</a:t>
            </a:r>
            <a:r>
              <a:rPr lang="en-IN" sz="1800" dirty="0"/>
              <a:t> s3 cp filename s3://bucketname </a:t>
            </a:r>
          </a:p>
        </p:txBody>
      </p:sp>
      <p:pic>
        <p:nvPicPr>
          <p:cNvPr id="9" name="Picture 8">
            <a:extLst>
              <a:ext uri="{FF2B5EF4-FFF2-40B4-BE49-F238E27FC236}">
                <a16:creationId xmlns:a16="http://schemas.microsoft.com/office/drawing/2014/main" id="{4E913B12-7F31-BAEE-BE8E-519F06360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29" y="1441104"/>
            <a:ext cx="9368311" cy="1776116"/>
          </a:xfrm>
          <a:prstGeom prst="rect">
            <a:avLst/>
          </a:prstGeom>
        </p:spPr>
      </p:pic>
      <p:pic>
        <p:nvPicPr>
          <p:cNvPr id="11" name="Picture 10">
            <a:extLst>
              <a:ext uri="{FF2B5EF4-FFF2-40B4-BE49-F238E27FC236}">
                <a16:creationId xmlns:a16="http://schemas.microsoft.com/office/drawing/2014/main" id="{3EAABC9E-45D2-041D-0235-5966339FD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01" y="4765580"/>
            <a:ext cx="9023524" cy="1776116"/>
          </a:xfrm>
          <a:prstGeom prst="rect">
            <a:avLst/>
          </a:prstGeom>
        </p:spPr>
      </p:pic>
    </p:spTree>
    <p:extLst>
      <p:ext uri="{BB962C8B-B14F-4D97-AF65-F5344CB8AC3E}">
        <p14:creationId xmlns:p14="http://schemas.microsoft.com/office/powerpoint/2010/main" val="794093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03E742-F63D-CF1C-AE2B-39740ABEA77A}"/>
              </a:ext>
            </a:extLst>
          </p:cNvPr>
          <p:cNvSpPr>
            <a:spLocks noGrp="1"/>
          </p:cNvSpPr>
          <p:nvPr>
            <p:ph idx="1"/>
          </p:nvPr>
        </p:nvSpPr>
        <p:spPr>
          <a:xfrm>
            <a:off x="81280" y="81280"/>
            <a:ext cx="12110720" cy="6776720"/>
          </a:xfrm>
        </p:spPr>
        <p:txBody>
          <a:bodyPr>
            <a:normAutofit/>
          </a:bodyPr>
          <a:lstStyle/>
          <a:p>
            <a:r>
              <a:rPr lang="en-US" sz="2000" b="1" dirty="0">
                <a:solidFill>
                  <a:schemeClr val="accent1"/>
                </a:solidFill>
              </a:rPr>
              <a:t>Deleting entire bucket with files</a:t>
            </a:r>
          </a:p>
          <a:p>
            <a:pPr marL="0" indent="0">
              <a:buNone/>
            </a:pPr>
            <a:r>
              <a:rPr lang="en-US" sz="1800" dirty="0"/>
              <a:t>     Aws s3 </a:t>
            </a:r>
            <a:r>
              <a:rPr lang="en-US" sz="1800" dirty="0" err="1"/>
              <a:t>rb</a:t>
            </a:r>
            <a:r>
              <a:rPr lang="en-US" sz="1800" dirty="0"/>
              <a:t> s3://bucketname --force</a:t>
            </a:r>
            <a:endParaRPr lang="en-IN" sz="1800" dirty="0"/>
          </a:p>
        </p:txBody>
      </p:sp>
      <p:pic>
        <p:nvPicPr>
          <p:cNvPr id="2" name="Content Placeholder 1">
            <a:extLst>
              <a:ext uri="{FF2B5EF4-FFF2-40B4-BE49-F238E27FC236}">
                <a16:creationId xmlns:a16="http://schemas.microsoft.com/office/drawing/2014/main" id="{75DBCC21-D2AF-956F-25C7-5CD160881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67" y="1016658"/>
            <a:ext cx="7820549" cy="1698261"/>
          </a:xfrm>
          <a:prstGeom prst="rect">
            <a:avLst/>
          </a:prstGeom>
        </p:spPr>
      </p:pic>
    </p:spTree>
    <p:extLst>
      <p:ext uri="{BB962C8B-B14F-4D97-AF65-F5344CB8AC3E}">
        <p14:creationId xmlns:p14="http://schemas.microsoft.com/office/powerpoint/2010/main" val="54348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62C20-1885-F588-512A-66ABAEDCD148}"/>
              </a:ext>
            </a:extLst>
          </p:cNvPr>
          <p:cNvSpPr>
            <a:spLocks noGrp="1"/>
          </p:cNvSpPr>
          <p:nvPr>
            <p:ph idx="1"/>
          </p:nvPr>
        </p:nvSpPr>
        <p:spPr>
          <a:xfrm>
            <a:off x="152007" y="170451"/>
            <a:ext cx="11887985" cy="6517097"/>
          </a:xfrm>
        </p:spPr>
        <p:txBody>
          <a:bodyPr/>
          <a:lstStyle/>
          <a:p>
            <a:pPr marL="0" indent="0">
              <a:buNone/>
            </a:pPr>
            <a:r>
              <a:rPr lang="en-US" sz="2000" b="1" dirty="0">
                <a:solidFill>
                  <a:schemeClr val="accent1"/>
                </a:solidFill>
              </a:rPr>
              <a:t>RESERVED INSTANCES IS ALSO SUBDIVIDED INTO THREE CATEGORIES BASED ON THE APPLICATION. THEY ARE:</a:t>
            </a:r>
          </a:p>
          <a:p>
            <a:pPr marL="0" indent="0">
              <a:buNone/>
            </a:pPr>
            <a:r>
              <a:rPr lang="en-US" sz="1800" b="1" dirty="0">
                <a:solidFill>
                  <a:schemeClr val="accent6"/>
                </a:solidFill>
              </a:rPr>
              <a:t>1. Standard RIs</a:t>
            </a:r>
          </a:p>
          <a:p>
            <a:pPr marL="0" indent="0">
              <a:buNone/>
            </a:pPr>
            <a:r>
              <a:rPr lang="en-US" sz="1800" dirty="0"/>
              <a:t>These RIs are ready for steady stage usage. They offer a discount of up to 75% off On-Demand instances.</a:t>
            </a:r>
          </a:p>
          <a:p>
            <a:pPr marL="0" indent="0">
              <a:buNone/>
            </a:pPr>
            <a:r>
              <a:rPr lang="en-US" sz="1800" dirty="0"/>
              <a:t>Entire amount paying</a:t>
            </a:r>
          </a:p>
          <a:p>
            <a:pPr marL="0" indent="0">
              <a:buNone/>
            </a:pPr>
            <a:r>
              <a:rPr lang="en-US" sz="1800" b="1" dirty="0">
                <a:solidFill>
                  <a:schemeClr val="accent6"/>
                </a:solidFill>
              </a:rPr>
              <a:t>2. Convertible RIs</a:t>
            </a:r>
          </a:p>
          <a:p>
            <a:pPr marL="0" indent="0">
              <a:buNone/>
            </a:pPr>
            <a:r>
              <a:rPr lang="en-US" sz="1800" dirty="0"/>
              <a:t>These RIs provide capabilities to change the attributes of RI as long as it creates RI of equal or greater value in exchange. Convertible RIs are also best suited for steady-state usage. They offer discount up to 54% off On-Demand instances.</a:t>
            </a:r>
          </a:p>
          <a:p>
            <a:pPr marL="0" indent="0">
              <a:buNone/>
            </a:pPr>
            <a:r>
              <a:rPr lang="en-US" sz="1800" dirty="0"/>
              <a:t>Some amount paying</a:t>
            </a:r>
          </a:p>
          <a:p>
            <a:pPr marL="0" indent="0">
              <a:buNone/>
            </a:pPr>
            <a:r>
              <a:rPr lang="en-US" sz="1800" b="1" dirty="0">
                <a:solidFill>
                  <a:schemeClr val="accent6"/>
                </a:solidFill>
              </a:rPr>
              <a:t>3. Scheduled RIs</a:t>
            </a:r>
          </a:p>
          <a:p>
            <a:pPr marL="0" indent="0">
              <a:buNone/>
            </a:pPr>
            <a:r>
              <a:rPr lang="en-US" sz="1800" dirty="0"/>
              <a:t>These RIs allows you to match your capacity reservation to a predictable recurring schedule that only requires a fraction of day, week or a month. Scheduled RIs are available to launch within time windows which is reserved by the user.</a:t>
            </a:r>
          </a:p>
          <a:p>
            <a:pPr marL="0" indent="0">
              <a:buNone/>
            </a:pPr>
            <a:r>
              <a:rPr lang="en-US" sz="1800" dirty="0"/>
              <a:t>No paying before using</a:t>
            </a:r>
          </a:p>
          <a:p>
            <a:pPr marL="0" indent="0">
              <a:buNone/>
            </a:pPr>
            <a:r>
              <a:rPr lang="en-US" sz="1800" b="1" dirty="0">
                <a:solidFill>
                  <a:schemeClr val="accent6"/>
                </a:solidFill>
              </a:rPr>
              <a:t>3. Spot Instances:</a:t>
            </a:r>
          </a:p>
          <a:p>
            <a:pPr marL="0" indent="0">
              <a:buNone/>
            </a:pPr>
            <a:r>
              <a:rPr lang="en-US" sz="1800" dirty="0"/>
              <a:t>One can grow the application’s compute capacity and throughput for the same budget and enable new types of cloud computing applications by reducing the cost of the same with the help of Spot Instances. These instances allow you to bid on spare AWS EC2 computing capacity and hence are often available at a discounted rate as compared to On-Demand pricing.</a:t>
            </a:r>
          </a:p>
          <a:p>
            <a:pPr marL="0" indent="0">
              <a:buNone/>
            </a:pPr>
            <a:endParaRPr lang="en-IN" sz="1800" dirty="0"/>
          </a:p>
        </p:txBody>
      </p:sp>
    </p:spTree>
    <p:extLst>
      <p:ext uri="{BB962C8B-B14F-4D97-AF65-F5344CB8AC3E}">
        <p14:creationId xmlns:p14="http://schemas.microsoft.com/office/powerpoint/2010/main" val="1171253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5264</Words>
  <Application>Microsoft Office PowerPoint</Application>
  <PresentationFormat>Widescreen</PresentationFormat>
  <Paragraphs>754</Paragraphs>
  <Slides>87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AmazonEmber</vt:lpstr>
      <vt:lpstr>Arial</vt:lpstr>
      <vt:lpstr>Calibri</vt:lpstr>
      <vt:lpstr>Calibri Light</vt:lpstr>
      <vt:lpstr>YouTube Sans</vt:lpstr>
      <vt:lpstr>Office Theme</vt:lpstr>
      <vt:lpstr>                 CLOUD COMPUTING (AWS)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CLOUD COMPUTING (AWS)</dc:title>
  <dc:creator>Dhadisetty Lokesh</dc:creator>
  <cp:lastModifiedBy>Dhadisetty Lokesh</cp:lastModifiedBy>
  <cp:revision>52</cp:revision>
  <dcterms:created xsi:type="dcterms:W3CDTF">2023-07-04T08:11:00Z</dcterms:created>
  <dcterms:modified xsi:type="dcterms:W3CDTF">2023-07-21T12:07:40Z</dcterms:modified>
</cp:coreProperties>
</file>